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notesMasterIdLst>
    <p:notesMasterId r:id="rId23"/>
  </p:notesMasterIdLst>
  <p:sldIdLst>
    <p:sldId id="256" r:id="rId2"/>
    <p:sldId id="258" r:id="rId3"/>
    <p:sldId id="259" r:id="rId4"/>
    <p:sldId id="263" r:id="rId5"/>
    <p:sldId id="264" r:id="rId6"/>
    <p:sldId id="278" r:id="rId7"/>
    <p:sldId id="269" r:id="rId8"/>
    <p:sldId id="274" r:id="rId9"/>
    <p:sldId id="265" r:id="rId10"/>
    <p:sldId id="276" r:id="rId11"/>
    <p:sldId id="277" r:id="rId12"/>
    <p:sldId id="266" r:id="rId13"/>
    <p:sldId id="267" r:id="rId14"/>
    <p:sldId id="268" r:id="rId15"/>
    <p:sldId id="279" r:id="rId16"/>
    <p:sldId id="280" r:id="rId17"/>
    <p:sldId id="270" r:id="rId18"/>
    <p:sldId id="271" r:id="rId19"/>
    <p:sldId id="257" r:id="rId20"/>
    <p:sldId id="272" r:id="rId21"/>
    <p:sldId id="27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660"/>
  </p:normalViewPr>
  <p:slideViewPr>
    <p:cSldViewPr snapToGrid="0" showGuides="1">
      <p:cViewPr varScale="1">
        <p:scale>
          <a:sx n="116" d="100"/>
          <a:sy n="116" d="100"/>
        </p:scale>
        <p:origin x="138" y="180"/>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6D06FE-1FF6-4825-BAC7-13F1E090CF89}" type="datetimeFigureOut">
              <a:rPr lang="de-DE" smtClean="0"/>
              <a:t>19.06.2022</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CF79AC-E824-482B-9D9A-A294EEB0EDB2}" type="slidenum">
              <a:rPr lang="de-DE" smtClean="0"/>
              <a:t>‹Nr.›</a:t>
            </a:fld>
            <a:endParaRPr lang="de-DE"/>
          </a:p>
        </p:txBody>
      </p:sp>
    </p:spTree>
    <p:extLst>
      <p:ext uri="{BB962C8B-B14F-4D97-AF65-F5344CB8AC3E}">
        <p14:creationId xmlns:p14="http://schemas.microsoft.com/office/powerpoint/2010/main" val="333023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Nicht repräsentativ für alle vakanten Stellen in Deutschland sind. Die Meldequote liegt bei 40-50 %</a:t>
            </a:r>
          </a:p>
        </p:txBody>
      </p:sp>
      <p:sp>
        <p:nvSpPr>
          <p:cNvPr id="4" name="Foliennummernplatzhalter 3"/>
          <p:cNvSpPr>
            <a:spLocks noGrp="1"/>
          </p:cNvSpPr>
          <p:nvPr>
            <p:ph type="sldNum" sz="quarter" idx="5"/>
          </p:nvPr>
        </p:nvSpPr>
        <p:spPr/>
        <p:txBody>
          <a:bodyPr/>
          <a:lstStyle/>
          <a:p>
            <a:fld id="{9BCF79AC-E824-482B-9D9A-A294EEB0EDB2}" type="slidenum">
              <a:rPr lang="de-DE" smtClean="0"/>
              <a:t>4</a:t>
            </a:fld>
            <a:endParaRPr lang="de-DE"/>
          </a:p>
        </p:txBody>
      </p:sp>
    </p:spTree>
    <p:extLst>
      <p:ext uri="{BB962C8B-B14F-4D97-AF65-F5344CB8AC3E}">
        <p14:creationId xmlns:p14="http://schemas.microsoft.com/office/powerpoint/2010/main" val="29049261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de-DE"/>
              <a:t>Mastertitelformat bearbeiten</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AD6BD9B7-6684-40EF-A1C1-1A6EDF7D1EFC}"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24275D-8AEC-49BC-8666-CA4F908CFAB5}"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5364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D6BD9B7-6684-40EF-A1C1-1A6EDF7D1EFC}"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24275D-8AEC-49BC-8666-CA4F908CFAB5}" type="slidenum">
              <a:rPr lang="en-US" smtClean="0"/>
              <a:t>‹Nr.›</a:t>
            </a:fld>
            <a:endParaRPr lang="en-US"/>
          </a:p>
        </p:txBody>
      </p:sp>
    </p:spTree>
    <p:extLst>
      <p:ext uri="{BB962C8B-B14F-4D97-AF65-F5344CB8AC3E}">
        <p14:creationId xmlns:p14="http://schemas.microsoft.com/office/powerpoint/2010/main" val="3367313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kaler Titel u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D6BD9B7-6684-40EF-A1C1-1A6EDF7D1EFC}"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24275D-8AEC-49BC-8666-CA4F908CFAB5}" type="slidenum">
              <a:rPr lang="en-US" smtClean="0"/>
              <a:t>‹Nr.›</a:t>
            </a:fld>
            <a:endParaRPr lang="en-US"/>
          </a:p>
        </p:txBody>
      </p:sp>
    </p:spTree>
    <p:extLst>
      <p:ext uri="{BB962C8B-B14F-4D97-AF65-F5344CB8AC3E}">
        <p14:creationId xmlns:p14="http://schemas.microsoft.com/office/powerpoint/2010/main" val="386926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D6BD9B7-6684-40EF-A1C1-1A6EDF7D1EFC}"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24275D-8AEC-49BC-8666-CA4F908CFAB5}" type="slidenum">
              <a:rPr lang="en-US" smtClean="0"/>
              <a:t>‹Nr.›</a:t>
            </a:fld>
            <a:endParaRPr lang="en-US"/>
          </a:p>
        </p:txBody>
      </p:sp>
    </p:spTree>
    <p:extLst>
      <p:ext uri="{BB962C8B-B14F-4D97-AF65-F5344CB8AC3E}">
        <p14:creationId xmlns:p14="http://schemas.microsoft.com/office/powerpoint/2010/main" val="1546124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de-DE"/>
              <a:t>Mastertitelformat bearbeiten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AD6BD9B7-6684-40EF-A1C1-1A6EDF7D1EFC}" type="datetimeFigureOut">
              <a:rPr lang="en-US" smtClean="0"/>
              <a:t>6/19/2022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24275D-8AEC-49BC-8666-CA4F908CFAB5}"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9145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de-DE"/>
              <a:t>Mastertitelformat bearbeiten</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AD6BD9B7-6684-40EF-A1C1-1A6EDF7D1EFC}" type="datetimeFigureOut">
              <a:rPr lang="en-US" smtClean="0"/>
              <a:t>6/19/2022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24275D-8AEC-49BC-8666-CA4F908CFAB5}" type="slidenum">
              <a:rPr lang="en-US" smtClean="0"/>
              <a:t>‹Nr.›</a:t>
            </a:fld>
            <a:endParaRPr lang="en-US"/>
          </a:p>
        </p:txBody>
      </p:sp>
    </p:spTree>
    <p:extLst>
      <p:ext uri="{BB962C8B-B14F-4D97-AF65-F5344CB8AC3E}">
        <p14:creationId xmlns:p14="http://schemas.microsoft.com/office/powerpoint/2010/main" val="3065767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de-DE"/>
              <a:t>Mastertitelformat bearbeiten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097280" y="2582334"/>
            <a:ext cx="4937760" cy="33782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217920" y="2582334"/>
            <a:ext cx="4937760" cy="33782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AD6BD9B7-6684-40EF-A1C1-1A6EDF7D1EFC}" type="datetimeFigureOut">
              <a:rPr lang="en-US" smtClean="0"/>
              <a:t>6/19/2022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24275D-8AEC-49BC-8666-CA4F908CFAB5}" type="slidenum">
              <a:rPr lang="en-US" smtClean="0"/>
              <a:t>‹Nr.›</a:t>
            </a:fld>
            <a:endParaRPr lang="en-US"/>
          </a:p>
        </p:txBody>
      </p:sp>
    </p:spTree>
    <p:extLst>
      <p:ext uri="{BB962C8B-B14F-4D97-AF65-F5344CB8AC3E}">
        <p14:creationId xmlns:p14="http://schemas.microsoft.com/office/powerpoint/2010/main" val="1921372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AD6BD9B7-6684-40EF-A1C1-1A6EDF7D1EFC}" type="datetimeFigureOut">
              <a:rPr lang="en-US" smtClean="0"/>
              <a:t>6/19/2022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24275D-8AEC-49BC-8666-CA4F908CFAB5}" type="slidenum">
              <a:rPr lang="en-US" smtClean="0"/>
              <a:t>‹Nr.›</a:t>
            </a:fld>
            <a:endParaRPr lang="en-US"/>
          </a:p>
        </p:txBody>
      </p:sp>
    </p:spTree>
    <p:extLst>
      <p:ext uri="{BB962C8B-B14F-4D97-AF65-F5344CB8AC3E}">
        <p14:creationId xmlns:p14="http://schemas.microsoft.com/office/powerpoint/2010/main" val="1161425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D6BD9B7-6684-40EF-A1C1-1A6EDF7D1EFC}" type="datetimeFigureOut">
              <a:rPr lang="en-US" smtClean="0"/>
              <a:t>6/19/2022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C24275D-8AEC-49BC-8666-CA4F908CFAB5}" type="slidenum">
              <a:rPr lang="en-US" smtClean="0"/>
              <a:t>‹Nr.›</a:t>
            </a:fld>
            <a:endParaRPr lang="en-US"/>
          </a:p>
        </p:txBody>
      </p:sp>
    </p:spTree>
    <p:extLst>
      <p:ext uri="{BB962C8B-B14F-4D97-AF65-F5344CB8AC3E}">
        <p14:creationId xmlns:p14="http://schemas.microsoft.com/office/powerpoint/2010/main" val="16387215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Überschrift">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de-DE"/>
              <a:t>Mastertitelformat bearbeiten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D6BD9B7-6684-40EF-A1C1-1A6EDF7D1EFC}" type="datetimeFigureOut">
              <a:rPr lang="en-US" smtClean="0"/>
              <a:t>6/19/2022</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C24275D-8AEC-49BC-8666-CA4F908CFAB5}" type="slidenum">
              <a:rPr lang="en-US" smtClean="0"/>
              <a:t>‹Nr.›</a:t>
            </a:fld>
            <a:endParaRPr lang="en-US"/>
          </a:p>
        </p:txBody>
      </p:sp>
    </p:spTree>
    <p:extLst>
      <p:ext uri="{BB962C8B-B14F-4D97-AF65-F5344CB8AC3E}">
        <p14:creationId xmlns:p14="http://schemas.microsoft.com/office/powerpoint/2010/main" val="3086369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de-DE"/>
              <a:t>Mastertitelformat bearbeiten</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AD6BD9B7-6684-40EF-A1C1-1A6EDF7D1EFC}" type="datetimeFigureOut">
              <a:rPr lang="en-US" smtClean="0"/>
              <a:t>6/19/2022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24275D-8AEC-49BC-8666-CA4F908CFAB5}" type="slidenum">
              <a:rPr lang="en-US" smtClean="0"/>
              <a:t>‹Nr.›</a:t>
            </a:fld>
            <a:endParaRPr lang="en-US"/>
          </a:p>
        </p:txBody>
      </p:sp>
    </p:spTree>
    <p:extLst>
      <p:ext uri="{BB962C8B-B14F-4D97-AF65-F5344CB8AC3E}">
        <p14:creationId xmlns:p14="http://schemas.microsoft.com/office/powerpoint/2010/main" val="1099600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de-DE"/>
              <a:t>Mastertitelformat bearbeiten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D6BD9B7-6684-40EF-A1C1-1A6EDF7D1EFC}" type="datetimeFigureOut">
              <a:rPr lang="en-US" smtClean="0"/>
              <a:t>6/19/2022</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C24275D-8AEC-49BC-8666-CA4F908CFAB5}"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7447162"/>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7" Type="http://schemas.openxmlformats.org/officeDocument/2006/relationships/image" Target="../media/image8.e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5" Type="http://schemas.openxmlformats.org/officeDocument/2006/relationships/image" Target="../media/image7.emf"/><Relationship Id="rId4" Type="http://schemas.openxmlformats.org/officeDocument/2006/relationships/oleObject" Target="../embeddings/oleObject2.bin"/></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arbeitsagentur.de/"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ap.igmetall.de/docs_20210316_IGM___Ausbildungsbilanz_2020_40cea7f9623dea3faaf9a870c41e5c217d5ef5da.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B32BBC-52AF-FA13-8543-7686795C7D14}"/>
              </a:ext>
            </a:extLst>
          </p:cNvPr>
          <p:cNvSpPr>
            <a:spLocks noGrp="1"/>
          </p:cNvSpPr>
          <p:nvPr>
            <p:ph type="ctrTitle"/>
          </p:nvPr>
        </p:nvSpPr>
        <p:spPr/>
        <p:txBody>
          <a:bodyPr/>
          <a:lstStyle/>
          <a:p>
            <a:r>
              <a:rPr lang="en-US" dirty="0"/>
              <a:t>Green Economy</a:t>
            </a:r>
          </a:p>
        </p:txBody>
      </p:sp>
      <p:sp>
        <p:nvSpPr>
          <p:cNvPr id="3" name="Untertitel 2">
            <a:extLst>
              <a:ext uri="{FF2B5EF4-FFF2-40B4-BE49-F238E27FC236}">
                <a16:creationId xmlns:a16="http://schemas.microsoft.com/office/drawing/2014/main" id="{9D6C487E-84BF-AF89-EC89-39E3FC7F96E4}"/>
              </a:ext>
            </a:extLst>
          </p:cNvPr>
          <p:cNvSpPr>
            <a:spLocks noGrp="1"/>
          </p:cNvSpPr>
          <p:nvPr>
            <p:ph type="subTitle" idx="1"/>
          </p:nvPr>
        </p:nvSpPr>
        <p:spPr/>
        <p:txBody>
          <a:bodyPr>
            <a:normAutofit fontScale="92500" lnSpcReduction="20000"/>
          </a:bodyPr>
          <a:lstStyle/>
          <a:p>
            <a:r>
              <a:rPr lang="de-DE" sz="1800" b="1" dirty="0">
                <a:effectLst/>
                <a:latin typeface="Lato" panose="020F0502020204030203" pitchFamily="34" charset="0"/>
                <a:ea typeface="Calibri" panose="020F0502020204030204" pitchFamily="34" charset="0"/>
                <a:cs typeface="Calibri Light" panose="020F0302020204030204" pitchFamily="34" charset="0"/>
              </a:rPr>
              <a:t>Analyse von Online-Stellenanzeigen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cap="none" dirty="0"/>
              <a:t>Jan Engler</a:t>
            </a:r>
          </a:p>
          <a:p>
            <a:r>
              <a:rPr lang="en-US" cap="none" dirty="0"/>
              <a:t>jan.engler@rwth-aachen.de</a:t>
            </a:r>
          </a:p>
        </p:txBody>
      </p:sp>
    </p:spTree>
    <p:extLst>
      <p:ext uri="{BB962C8B-B14F-4D97-AF65-F5344CB8AC3E}">
        <p14:creationId xmlns:p14="http://schemas.microsoft.com/office/powerpoint/2010/main" val="1509032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kt 5">
            <a:extLst>
              <a:ext uri="{FF2B5EF4-FFF2-40B4-BE49-F238E27FC236}">
                <a16:creationId xmlns:a16="http://schemas.microsoft.com/office/drawing/2014/main" id="{CC1A7921-3C66-B7FB-AD71-00FD2169F728}"/>
              </a:ext>
            </a:extLst>
          </p:cNvPr>
          <p:cNvGraphicFramePr>
            <a:graphicFrameLocks noChangeAspect="1"/>
          </p:cNvGraphicFramePr>
          <p:nvPr>
            <p:extLst>
              <p:ext uri="{D42A27DB-BD31-4B8C-83A1-F6EECF244321}">
                <p14:modId xmlns:p14="http://schemas.microsoft.com/office/powerpoint/2010/main" val="2546182825"/>
              </p:ext>
            </p:extLst>
          </p:nvPr>
        </p:nvGraphicFramePr>
        <p:xfrm>
          <a:off x="3664713" y="2673179"/>
          <a:ext cx="4687266" cy="3517992"/>
        </p:xfrm>
        <a:graphic>
          <a:graphicData uri="http://schemas.openxmlformats.org/presentationml/2006/ole">
            <mc:AlternateContent xmlns:mc="http://schemas.openxmlformats.org/markup-compatibility/2006">
              <mc:Choice xmlns:v="urn:schemas-microsoft-com:vml" Requires="v">
                <p:oleObj name="Acrobat Document" r:id="rId2" imgW="4390829" imgH="3295481" progId="Acrobat.Document.DC">
                  <p:embed/>
                </p:oleObj>
              </mc:Choice>
              <mc:Fallback>
                <p:oleObj name="Acrobat Document" r:id="rId2" imgW="4390829" imgH="3295481" progId="Acrobat.Document.DC">
                  <p:embed/>
                  <p:pic>
                    <p:nvPicPr>
                      <p:cNvPr id="4" name="Objekt 3">
                        <a:extLst>
                          <a:ext uri="{FF2B5EF4-FFF2-40B4-BE49-F238E27FC236}">
                            <a16:creationId xmlns:a16="http://schemas.microsoft.com/office/drawing/2014/main" id="{B8537BFE-9E82-1CBF-A15D-75B1702F8556}"/>
                          </a:ext>
                        </a:extLst>
                      </p:cNvPr>
                      <p:cNvPicPr/>
                      <p:nvPr/>
                    </p:nvPicPr>
                    <p:blipFill>
                      <a:blip r:embed="rId3"/>
                      <a:stretch>
                        <a:fillRect/>
                      </a:stretch>
                    </p:blipFill>
                    <p:spPr>
                      <a:xfrm>
                        <a:off x="3664713" y="2673179"/>
                        <a:ext cx="4687266" cy="3517992"/>
                      </a:xfrm>
                      <a:prstGeom prst="rect">
                        <a:avLst/>
                      </a:prstGeom>
                    </p:spPr>
                  </p:pic>
                </p:oleObj>
              </mc:Fallback>
            </mc:AlternateContent>
          </a:graphicData>
        </a:graphic>
      </p:graphicFrame>
      <p:graphicFrame>
        <p:nvGraphicFramePr>
          <p:cNvPr id="4" name="Objekt 3">
            <a:extLst>
              <a:ext uri="{FF2B5EF4-FFF2-40B4-BE49-F238E27FC236}">
                <a16:creationId xmlns:a16="http://schemas.microsoft.com/office/drawing/2014/main" id="{85BF1DD6-84D4-BA4C-11B5-B07BB39057DA}"/>
              </a:ext>
            </a:extLst>
          </p:cNvPr>
          <p:cNvGraphicFramePr>
            <a:graphicFrameLocks noChangeAspect="1"/>
          </p:cNvGraphicFramePr>
          <p:nvPr>
            <p:extLst>
              <p:ext uri="{D42A27DB-BD31-4B8C-83A1-F6EECF244321}">
                <p14:modId xmlns:p14="http://schemas.microsoft.com/office/powerpoint/2010/main" val="1011604796"/>
              </p:ext>
            </p:extLst>
          </p:nvPr>
        </p:nvGraphicFramePr>
        <p:xfrm>
          <a:off x="-492147" y="2673179"/>
          <a:ext cx="4687267" cy="3517992"/>
        </p:xfrm>
        <a:graphic>
          <a:graphicData uri="http://schemas.openxmlformats.org/presentationml/2006/ole">
            <mc:AlternateContent xmlns:mc="http://schemas.openxmlformats.org/markup-compatibility/2006">
              <mc:Choice xmlns:v="urn:schemas-microsoft-com:vml" Requires="v">
                <p:oleObj name="Acrobat Document" r:id="rId4" imgW="4390829" imgH="3295481" progId="Acrobat.Document.DC">
                  <p:embed/>
                </p:oleObj>
              </mc:Choice>
              <mc:Fallback>
                <p:oleObj name="Acrobat Document" r:id="rId4" imgW="4390829" imgH="3295481" progId="Acrobat.Document.DC">
                  <p:embed/>
                  <p:pic>
                    <p:nvPicPr>
                      <p:cNvPr id="4" name="Objekt 3">
                        <a:extLst>
                          <a:ext uri="{FF2B5EF4-FFF2-40B4-BE49-F238E27FC236}">
                            <a16:creationId xmlns:a16="http://schemas.microsoft.com/office/drawing/2014/main" id="{AF745825-7F53-EF40-9977-A8980FF85CEF}"/>
                          </a:ext>
                        </a:extLst>
                      </p:cNvPr>
                      <p:cNvPicPr/>
                      <p:nvPr/>
                    </p:nvPicPr>
                    <p:blipFill>
                      <a:blip r:embed="rId5"/>
                      <a:stretch>
                        <a:fillRect/>
                      </a:stretch>
                    </p:blipFill>
                    <p:spPr>
                      <a:xfrm>
                        <a:off x="-492147" y="2673179"/>
                        <a:ext cx="4687267" cy="3517992"/>
                      </a:xfrm>
                      <a:prstGeom prst="rect">
                        <a:avLst/>
                      </a:prstGeom>
                    </p:spPr>
                  </p:pic>
                </p:oleObj>
              </mc:Fallback>
            </mc:AlternateContent>
          </a:graphicData>
        </a:graphic>
      </p:graphicFrame>
      <p:sp>
        <p:nvSpPr>
          <p:cNvPr id="2" name="Titel 1">
            <a:extLst>
              <a:ext uri="{FF2B5EF4-FFF2-40B4-BE49-F238E27FC236}">
                <a16:creationId xmlns:a16="http://schemas.microsoft.com/office/drawing/2014/main" id="{1F1A5D00-6D12-221C-B75F-2028DFF93CD6}"/>
              </a:ext>
            </a:extLst>
          </p:cNvPr>
          <p:cNvSpPr>
            <a:spLocks noGrp="1"/>
          </p:cNvSpPr>
          <p:nvPr>
            <p:ph type="title"/>
          </p:nvPr>
        </p:nvSpPr>
        <p:spPr/>
        <p:txBody>
          <a:bodyPr/>
          <a:lstStyle/>
          <a:p>
            <a:r>
              <a:rPr lang="de-DE" dirty="0"/>
              <a:t>Welche Wörter werden verwendet?</a:t>
            </a:r>
          </a:p>
        </p:txBody>
      </p:sp>
      <p:graphicFrame>
        <p:nvGraphicFramePr>
          <p:cNvPr id="5" name="Inhaltsplatzhalter 4">
            <a:extLst>
              <a:ext uri="{FF2B5EF4-FFF2-40B4-BE49-F238E27FC236}">
                <a16:creationId xmlns:a16="http://schemas.microsoft.com/office/drawing/2014/main" id="{118975FC-5B78-4901-BA11-1076D154A4CF}"/>
              </a:ext>
            </a:extLst>
          </p:cNvPr>
          <p:cNvGraphicFramePr>
            <a:graphicFrameLocks noGrp="1"/>
          </p:cNvGraphicFramePr>
          <p:nvPr>
            <p:ph idx="1"/>
            <p:extLst>
              <p:ext uri="{D42A27DB-BD31-4B8C-83A1-F6EECF244321}">
                <p14:modId xmlns:p14="http://schemas.microsoft.com/office/powerpoint/2010/main" val="1037316334"/>
              </p:ext>
            </p:extLst>
          </p:nvPr>
        </p:nvGraphicFramePr>
        <p:xfrm>
          <a:off x="1096963" y="1846263"/>
          <a:ext cx="10133012" cy="836703"/>
        </p:xfrm>
        <a:graphic>
          <a:graphicData uri="http://schemas.openxmlformats.org/drawingml/2006/table">
            <a:tbl>
              <a:tblPr firstRow="1" bandRow="1">
                <a:tableStyleId>{5C22544A-7EE6-4342-B048-85BDC9FD1C3A}</a:tableStyleId>
              </a:tblPr>
              <a:tblGrid>
                <a:gridCol w="3382576">
                  <a:extLst>
                    <a:ext uri="{9D8B030D-6E8A-4147-A177-3AD203B41FA5}">
                      <a16:colId xmlns:a16="http://schemas.microsoft.com/office/drawing/2014/main" val="2155245549"/>
                    </a:ext>
                  </a:extLst>
                </a:gridCol>
                <a:gridCol w="3375218">
                  <a:extLst>
                    <a:ext uri="{9D8B030D-6E8A-4147-A177-3AD203B41FA5}">
                      <a16:colId xmlns:a16="http://schemas.microsoft.com/office/drawing/2014/main" val="869997928"/>
                    </a:ext>
                  </a:extLst>
                </a:gridCol>
                <a:gridCol w="3375218">
                  <a:extLst>
                    <a:ext uri="{9D8B030D-6E8A-4147-A177-3AD203B41FA5}">
                      <a16:colId xmlns:a16="http://schemas.microsoft.com/office/drawing/2014/main" val="384082099"/>
                    </a:ext>
                  </a:extLst>
                </a:gridCol>
              </a:tblGrid>
              <a:tr h="836703">
                <a:tc>
                  <a:txBody>
                    <a:bodyPr/>
                    <a:lstStyle/>
                    <a:p>
                      <a:r>
                        <a:rPr lang="de-DE" dirty="0"/>
                        <a:t>Mechatroniker/in</a:t>
                      </a:r>
                    </a:p>
                  </a:txBody>
                  <a:tcPr/>
                </a:tc>
                <a:tc>
                  <a:txBody>
                    <a:bodyPr/>
                    <a:lstStyle/>
                    <a:p>
                      <a:r>
                        <a:rPr lang="de-DE" dirty="0"/>
                        <a:t>Maschinen- und Anlagenführer/in</a:t>
                      </a:r>
                    </a:p>
                  </a:txBody>
                  <a:tcPr/>
                </a:tc>
                <a:tc>
                  <a:txBody>
                    <a:bodyPr/>
                    <a:lstStyle/>
                    <a:p>
                      <a:r>
                        <a:rPr lang="de-DE" dirty="0"/>
                        <a:t>Metallbauer/in</a:t>
                      </a:r>
                    </a:p>
                  </a:txBody>
                  <a:tcPr/>
                </a:tc>
                <a:extLst>
                  <a:ext uri="{0D108BD9-81ED-4DB2-BD59-A6C34878D82A}">
                    <a16:rowId xmlns:a16="http://schemas.microsoft.com/office/drawing/2014/main" val="3399580303"/>
                  </a:ext>
                </a:extLst>
              </a:tr>
            </a:tbl>
          </a:graphicData>
        </a:graphic>
      </p:graphicFrame>
      <p:graphicFrame>
        <p:nvGraphicFramePr>
          <p:cNvPr id="7" name="Objekt 6">
            <a:extLst>
              <a:ext uri="{FF2B5EF4-FFF2-40B4-BE49-F238E27FC236}">
                <a16:creationId xmlns:a16="http://schemas.microsoft.com/office/drawing/2014/main" id="{B89F9AD3-3081-0FC8-5524-B2B5496223D9}"/>
              </a:ext>
            </a:extLst>
          </p:cNvPr>
          <p:cNvGraphicFramePr>
            <a:graphicFrameLocks noChangeAspect="1"/>
          </p:cNvGraphicFramePr>
          <p:nvPr>
            <p:extLst>
              <p:ext uri="{D42A27DB-BD31-4B8C-83A1-F6EECF244321}">
                <p14:modId xmlns:p14="http://schemas.microsoft.com/office/powerpoint/2010/main" val="3918089544"/>
              </p:ext>
            </p:extLst>
          </p:nvPr>
        </p:nvGraphicFramePr>
        <p:xfrm>
          <a:off x="7961983" y="2791869"/>
          <a:ext cx="4380372" cy="3287655"/>
        </p:xfrm>
        <a:graphic>
          <a:graphicData uri="http://schemas.openxmlformats.org/presentationml/2006/ole">
            <mc:AlternateContent xmlns:mc="http://schemas.openxmlformats.org/markup-compatibility/2006">
              <mc:Choice xmlns:v="urn:schemas-microsoft-com:vml" Requires="v">
                <p:oleObj name="Acrobat Document" r:id="rId6" imgW="4390829" imgH="3295481" progId="Acrobat.Document.DC">
                  <p:embed/>
                </p:oleObj>
              </mc:Choice>
              <mc:Fallback>
                <p:oleObj name="Acrobat Document" r:id="rId6" imgW="4390829" imgH="3295481" progId="Acrobat.Document.DC">
                  <p:embed/>
                  <p:pic>
                    <p:nvPicPr>
                      <p:cNvPr id="4" name="Objekt 3">
                        <a:extLst>
                          <a:ext uri="{FF2B5EF4-FFF2-40B4-BE49-F238E27FC236}">
                            <a16:creationId xmlns:a16="http://schemas.microsoft.com/office/drawing/2014/main" id="{F25393D8-571A-7967-6ADB-4D80CF0AD9D5}"/>
                          </a:ext>
                        </a:extLst>
                      </p:cNvPr>
                      <p:cNvPicPr/>
                      <p:nvPr/>
                    </p:nvPicPr>
                    <p:blipFill>
                      <a:blip r:embed="rId7"/>
                      <a:stretch>
                        <a:fillRect/>
                      </a:stretch>
                    </p:blipFill>
                    <p:spPr>
                      <a:xfrm>
                        <a:off x="7961983" y="2791869"/>
                        <a:ext cx="4380372" cy="3287655"/>
                      </a:xfrm>
                      <a:prstGeom prst="rect">
                        <a:avLst/>
                      </a:prstGeom>
                    </p:spPr>
                  </p:pic>
                </p:oleObj>
              </mc:Fallback>
            </mc:AlternateContent>
          </a:graphicData>
        </a:graphic>
      </p:graphicFrame>
      <p:sp>
        <p:nvSpPr>
          <p:cNvPr id="8" name="Textfeld 7">
            <a:extLst>
              <a:ext uri="{FF2B5EF4-FFF2-40B4-BE49-F238E27FC236}">
                <a16:creationId xmlns:a16="http://schemas.microsoft.com/office/drawing/2014/main" id="{E06D6558-B2B0-BC69-526D-9FA32C193712}"/>
              </a:ext>
            </a:extLst>
          </p:cNvPr>
          <p:cNvSpPr txBox="1"/>
          <p:nvPr/>
        </p:nvSpPr>
        <p:spPr>
          <a:xfrm>
            <a:off x="8965407" y="101937"/>
            <a:ext cx="6453186" cy="369332"/>
          </a:xfrm>
          <a:prstGeom prst="rect">
            <a:avLst/>
          </a:prstGeom>
          <a:noFill/>
        </p:spPr>
        <p:txBody>
          <a:bodyPr wrap="square">
            <a:spAutoFit/>
          </a:bodyPr>
          <a:lstStyle/>
          <a:p>
            <a:r>
              <a:rPr lang="de-DE" dirty="0"/>
              <a:t>(5) Analyse der „Green Words“</a:t>
            </a:r>
          </a:p>
        </p:txBody>
      </p:sp>
    </p:spTree>
    <p:extLst>
      <p:ext uri="{BB962C8B-B14F-4D97-AF65-F5344CB8AC3E}">
        <p14:creationId xmlns:p14="http://schemas.microsoft.com/office/powerpoint/2010/main" val="4247799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D9F29C1-4950-9705-CBD2-B945856B543F}"/>
              </a:ext>
            </a:extLst>
          </p:cNvPr>
          <p:cNvSpPr>
            <a:spLocks noGrp="1"/>
          </p:cNvSpPr>
          <p:nvPr>
            <p:ph type="title"/>
          </p:nvPr>
        </p:nvSpPr>
        <p:spPr/>
        <p:txBody>
          <a:bodyPr/>
          <a:lstStyle/>
          <a:p>
            <a:r>
              <a:rPr lang="de-DE" dirty="0"/>
              <a:t>Clustering der Green Words</a:t>
            </a:r>
          </a:p>
        </p:txBody>
      </p:sp>
      <p:sp>
        <p:nvSpPr>
          <p:cNvPr id="3" name="Inhaltsplatzhalter 2">
            <a:extLst>
              <a:ext uri="{FF2B5EF4-FFF2-40B4-BE49-F238E27FC236}">
                <a16:creationId xmlns:a16="http://schemas.microsoft.com/office/drawing/2014/main" id="{D2A23222-7F69-7BCF-DD5B-77006A04E790}"/>
              </a:ext>
            </a:extLst>
          </p:cNvPr>
          <p:cNvSpPr>
            <a:spLocks noGrp="1"/>
          </p:cNvSpPr>
          <p:nvPr>
            <p:ph idx="1"/>
          </p:nvPr>
        </p:nvSpPr>
        <p:spPr/>
        <p:txBody>
          <a:bodyPr/>
          <a:lstStyle/>
          <a:p>
            <a:r>
              <a:rPr lang="de-DE" dirty="0"/>
              <a:t>Idee: (frequent) Grüne Wörter clustern getrennt nach Beruf</a:t>
            </a:r>
          </a:p>
          <a:p>
            <a:r>
              <a:rPr lang="de-DE" dirty="0"/>
              <a:t>Ziel: Erkennung der potenziellen Gebiete für Green Economy</a:t>
            </a:r>
          </a:p>
          <a:p>
            <a:endParaRPr lang="de-DE" dirty="0"/>
          </a:p>
          <a:p>
            <a:r>
              <a:rPr lang="de-DE" dirty="0"/>
              <a:t>Methode:</a:t>
            </a:r>
          </a:p>
          <a:p>
            <a:pPr marL="457200" indent="-457200">
              <a:buFont typeface="+mj-lt"/>
              <a:buAutoNum type="arabicPeriod"/>
            </a:pPr>
            <a:r>
              <a:rPr lang="de-DE" dirty="0"/>
              <a:t>Erstellen von Word </a:t>
            </a:r>
            <a:r>
              <a:rPr lang="de-DE" dirty="0" err="1"/>
              <a:t>Embeddings</a:t>
            </a:r>
            <a:r>
              <a:rPr lang="de-DE" dirty="0"/>
              <a:t> der Green Words mit deutschem Word2Vec [1]</a:t>
            </a:r>
          </a:p>
          <a:p>
            <a:pPr marL="457200" indent="-457200">
              <a:buFont typeface="+mj-lt"/>
              <a:buAutoNum type="arabicPeriod"/>
            </a:pPr>
            <a:r>
              <a:rPr lang="de-DE" dirty="0"/>
              <a:t>K-</a:t>
            </a:r>
            <a:r>
              <a:rPr lang="de-DE" dirty="0" err="1"/>
              <a:t>Means</a:t>
            </a:r>
            <a:r>
              <a:rPr lang="de-DE" dirty="0"/>
              <a:t> Clustering (</a:t>
            </a:r>
            <a:r>
              <a:rPr lang="de-DE" dirty="0" err="1"/>
              <a:t>nltk</a:t>
            </a:r>
            <a:r>
              <a:rPr lang="de-DE" dirty="0"/>
              <a:t>)</a:t>
            </a:r>
          </a:p>
          <a:p>
            <a:pPr marL="457200" indent="-457200">
              <a:buFont typeface="+mj-lt"/>
              <a:buAutoNum type="arabicPeriod"/>
            </a:pPr>
            <a:r>
              <a:rPr lang="de-DE" dirty="0"/>
              <a:t>Per Hand: Benennung der Cluster (Keine beschrifteten Daten vorhanden)</a:t>
            </a:r>
          </a:p>
        </p:txBody>
      </p:sp>
      <p:sp>
        <p:nvSpPr>
          <p:cNvPr id="4" name="Textfeld 3">
            <a:extLst>
              <a:ext uri="{FF2B5EF4-FFF2-40B4-BE49-F238E27FC236}">
                <a16:creationId xmlns:a16="http://schemas.microsoft.com/office/drawing/2014/main" id="{5BB02E2C-AAEB-55AA-8B73-8CEBB44A8A77}"/>
              </a:ext>
            </a:extLst>
          </p:cNvPr>
          <p:cNvSpPr txBox="1"/>
          <p:nvPr/>
        </p:nvSpPr>
        <p:spPr>
          <a:xfrm>
            <a:off x="8965407" y="101937"/>
            <a:ext cx="6453186" cy="369332"/>
          </a:xfrm>
          <a:prstGeom prst="rect">
            <a:avLst/>
          </a:prstGeom>
          <a:noFill/>
        </p:spPr>
        <p:txBody>
          <a:bodyPr wrap="square">
            <a:spAutoFit/>
          </a:bodyPr>
          <a:lstStyle/>
          <a:p>
            <a:r>
              <a:rPr lang="de-DE" dirty="0"/>
              <a:t>(5) Analyse der „Green Words“</a:t>
            </a:r>
          </a:p>
        </p:txBody>
      </p:sp>
      <p:sp>
        <p:nvSpPr>
          <p:cNvPr id="6" name="Textfeld 5">
            <a:extLst>
              <a:ext uri="{FF2B5EF4-FFF2-40B4-BE49-F238E27FC236}">
                <a16:creationId xmlns:a16="http://schemas.microsoft.com/office/drawing/2014/main" id="{BEFF3622-DF9B-59E7-1570-E4312228823C}"/>
              </a:ext>
            </a:extLst>
          </p:cNvPr>
          <p:cNvSpPr txBox="1"/>
          <p:nvPr/>
        </p:nvSpPr>
        <p:spPr>
          <a:xfrm>
            <a:off x="114300" y="5721754"/>
            <a:ext cx="12261055" cy="646331"/>
          </a:xfrm>
          <a:prstGeom prst="rect">
            <a:avLst/>
          </a:prstGeom>
          <a:noFill/>
        </p:spPr>
        <p:txBody>
          <a:bodyPr wrap="square">
            <a:spAutoFit/>
          </a:bodyPr>
          <a:lstStyle/>
          <a:p>
            <a:r>
              <a:rPr lang="en-US" dirty="0">
                <a:solidFill>
                  <a:srgbClr val="222222"/>
                </a:solidFill>
                <a:latin typeface="Arial" panose="020B0604020202020204" pitchFamily="34" charset="0"/>
              </a:rPr>
              <a:t>[1] </a:t>
            </a:r>
            <a:r>
              <a:rPr lang="en-US" b="0" i="0" dirty="0">
                <a:solidFill>
                  <a:srgbClr val="222222"/>
                </a:solidFill>
                <a:effectLst/>
                <a:latin typeface="Arial" panose="020B0604020202020204" pitchFamily="34" charset="0"/>
              </a:rPr>
              <a:t>Müller, Andreas. "</a:t>
            </a:r>
            <a:r>
              <a:rPr lang="en-US" b="0" i="0" dirty="0" err="1">
                <a:solidFill>
                  <a:srgbClr val="222222"/>
                </a:solidFill>
                <a:effectLst/>
                <a:latin typeface="Arial" panose="020B0604020202020204" pitchFamily="34" charset="0"/>
              </a:rPr>
              <a:t>Analyse</a:t>
            </a:r>
            <a:r>
              <a:rPr lang="en-US" b="0" i="0" dirty="0">
                <a:solidFill>
                  <a:srgbClr val="222222"/>
                </a:solidFill>
                <a:effectLst/>
                <a:latin typeface="Arial" panose="020B0604020202020204" pitchFamily="34" charset="0"/>
              </a:rPr>
              <a:t> von Wort-</a:t>
            </a:r>
            <a:r>
              <a:rPr lang="en-US" b="0" i="0" dirty="0" err="1">
                <a:solidFill>
                  <a:srgbClr val="222222"/>
                </a:solidFill>
                <a:effectLst/>
                <a:latin typeface="Arial" panose="020B0604020202020204" pitchFamily="34" charset="0"/>
              </a:rPr>
              <a:t>Vektoren</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deutscher</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Textkorpora</a:t>
            </a:r>
            <a:r>
              <a:rPr lang="en-US" b="0" i="0" dirty="0">
                <a:solidFill>
                  <a:srgbClr val="222222"/>
                </a:solidFill>
                <a:effectLst/>
                <a:latin typeface="Arial" panose="020B0604020202020204" pitchFamily="34" charset="0"/>
              </a:rPr>
              <a:t>." </a:t>
            </a:r>
            <a:r>
              <a:rPr lang="en-US" b="0" i="1" dirty="0">
                <a:solidFill>
                  <a:srgbClr val="222222"/>
                </a:solidFill>
                <a:effectLst/>
                <a:latin typeface="Arial" panose="020B0604020202020204" pitchFamily="34" charset="0"/>
              </a:rPr>
              <a:t>Bachelor thesis, Institute of Software Engineering and Theoretical Computer Science, TU Berlin</a:t>
            </a:r>
            <a:r>
              <a:rPr lang="en-US" b="0" i="0" dirty="0">
                <a:solidFill>
                  <a:srgbClr val="222222"/>
                </a:solidFill>
                <a:effectLst/>
                <a:latin typeface="Arial" panose="020B0604020202020204" pitchFamily="34" charset="0"/>
              </a:rPr>
              <a:t> (2015).</a:t>
            </a:r>
            <a:endParaRPr lang="de-DE" dirty="0"/>
          </a:p>
        </p:txBody>
      </p:sp>
    </p:spTree>
    <p:extLst>
      <p:ext uri="{BB962C8B-B14F-4D97-AF65-F5344CB8AC3E}">
        <p14:creationId xmlns:p14="http://schemas.microsoft.com/office/powerpoint/2010/main" val="128733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65CB2A-210A-D30E-EA43-9B92B100B10E}"/>
              </a:ext>
            </a:extLst>
          </p:cNvPr>
          <p:cNvSpPr>
            <a:spLocks noGrp="1"/>
          </p:cNvSpPr>
          <p:nvPr>
            <p:ph type="title"/>
          </p:nvPr>
        </p:nvSpPr>
        <p:spPr/>
        <p:txBody>
          <a:bodyPr/>
          <a:lstStyle/>
          <a:p>
            <a:r>
              <a:rPr lang="de-DE" dirty="0"/>
              <a:t>Welche Wörter werden verwendet</a:t>
            </a:r>
            <a:br>
              <a:rPr lang="de-DE" dirty="0"/>
            </a:br>
            <a:r>
              <a:rPr lang="de-DE" dirty="0"/>
              <a:t>Mechatroniker</a:t>
            </a:r>
          </a:p>
        </p:txBody>
      </p:sp>
      <p:sp>
        <p:nvSpPr>
          <p:cNvPr id="3" name="Inhaltsplatzhalter 2">
            <a:extLst>
              <a:ext uri="{FF2B5EF4-FFF2-40B4-BE49-F238E27FC236}">
                <a16:creationId xmlns:a16="http://schemas.microsoft.com/office/drawing/2014/main" id="{2FC2017B-B1D7-D0A4-DC61-DED8ABAA6255}"/>
              </a:ext>
            </a:extLst>
          </p:cNvPr>
          <p:cNvSpPr>
            <a:spLocks noGrp="1"/>
          </p:cNvSpPr>
          <p:nvPr>
            <p:ph idx="1"/>
          </p:nvPr>
        </p:nvSpPr>
        <p:spPr>
          <a:xfrm>
            <a:off x="1097279" y="1845734"/>
            <a:ext cx="10058399" cy="4023360"/>
          </a:xfrm>
        </p:spPr>
        <p:txBody>
          <a:bodyPr>
            <a:normAutofit/>
          </a:bodyPr>
          <a:lstStyle/>
          <a:p>
            <a:r>
              <a:rPr lang="de-DE" dirty="0"/>
              <a:t>Aus den Themenbereichen:</a:t>
            </a:r>
          </a:p>
          <a:p>
            <a:pPr marL="457200" indent="-457200">
              <a:buFont typeface="+mj-lt"/>
              <a:buAutoNum type="arabicPeriod"/>
            </a:pPr>
            <a:r>
              <a:rPr lang="de-DE" dirty="0"/>
              <a:t>Green Engineering</a:t>
            </a:r>
          </a:p>
          <a:p>
            <a:pPr lvl="1"/>
            <a:r>
              <a:rPr lang="de-DE" dirty="0"/>
              <a:t>Heiztechnik, Klimatechnik, Prozessoptimierung, Umwelttechnik, Energiemanagement</a:t>
            </a:r>
          </a:p>
          <a:p>
            <a:pPr marL="457200" indent="-457200">
              <a:buFont typeface="+mj-lt"/>
              <a:buAutoNum type="arabicPeriod"/>
            </a:pPr>
            <a:r>
              <a:rPr lang="de-DE" dirty="0"/>
              <a:t>Erneuerbare</a:t>
            </a:r>
            <a:r>
              <a:rPr lang="de-DE" sz="2000" dirty="0"/>
              <a:t> Energien</a:t>
            </a:r>
          </a:p>
          <a:p>
            <a:pPr lvl="1"/>
            <a:r>
              <a:rPr lang="de-DE" dirty="0"/>
              <a:t>Biogas, Energiewende, erneuerbar, Photovoltaik, Nachhaltigkeit, Umweltbewusstsein</a:t>
            </a:r>
          </a:p>
          <a:p>
            <a:pPr marL="457200" indent="-457200">
              <a:buFont typeface="+mj-lt"/>
              <a:buAutoNum type="arabicPeriod"/>
            </a:pPr>
            <a:r>
              <a:rPr lang="de-DE" sz="2000" dirty="0"/>
              <a:t>Nachhaltige Mobilität/ E- Mobilität</a:t>
            </a:r>
            <a:endParaRPr lang="de-DE" dirty="0"/>
          </a:p>
          <a:p>
            <a:pPr lvl="1"/>
            <a:r>
              <a:rPr lang="de-DE" dirty="0"/>
              <a:t>Elektromotor, Carsharing, Gebrauchtwagen, Schienenfahrzeug</a:t>
            </a:r>
          </a:p>
          <a:p>
            <a:pPr marL="457200" indent="-457200">
              <a:buFont typeface="+mj-lt"/>
              <a:buAutoNum type="arabicPeriod"/>
            </a:pPr>
            <a:r>
              <a:rPr lang="de-DE" sz="2000" dirty="0"/>
              <a:t>Nachhaltiges Bauen</a:t>
            </a:r>
          </a:p>
          <a:p>
            <a:pPr lvl="1"/>
            <a:r>
              <a:rPr lang="de-DE" dirty="0"/>
              <a:t>Emission, Brandschutz, Energieeffizienz, klimaneutral, Photovoltaikanlage, Reparatur, Haustechnik</a:t>
            </a:r>
          </a:p>
        </p:txBody>
      </p:sp>
      <p:sp>
        <p:nvSpPr>
          <p:cNvPr id="4" name="Textfeld 3">
            <a:extLst>
              <a:ext uri="{FF2B5EF4-FFF2-40B4-BE49-F238E27FC236}">
                <a16:creationId xmlns:a16="http://schemas.microsoft.com/office/drawing/2014/main" id="{854BC49D-B19A-FF2F-1434-4D15F5A1B971}"/>
              </a:ext>
            </a:extLst>
          </p:cNvPr>
          <p:cNvSpPr txBox="1"/>
          <p:nvPr/>
        </p:nvSpPr>
        <p:spPr>
          <a:xfrm>
            <a:off x="8965407" y="101937"/>
            <a:ext cx="6453186" cy="369332"/>
          </a:xfrm>
          <a:prstGeom prst="rect">
            <a:avLst/>
          </a:prstGeom>
          <a:noFill/>
        </p:spPr>
        <p:txBody>
          <a:bodyPr wrap="square">
            <a:spAutoFit/>
          </a:bodyPr>
          <a:lstStyle/>
          <a:p>
            <a:r>
              <a:rPr lang="de-DE" dirty="0"/>
              <a:t>(5) Analyse der „Green Words“</a:t>
            </a:r>
          </a:p>
        </p:txBody>
      </p:sp>
    </p:spTree>
    <p:extLst>
      <p:ext uri="{BB962C8B-B14F-4D97-AF65-F5344CB8AC3E}">
        <p14:creationId xmlns:p14="http://schemas.microsoft.com/office/powerpoint/2010/main" val="1675945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E86725D-779A-AE7A-DF3C-39B8FD0C8C3E}"/>
              </a:ext>
            </a:extLst>
          </p:cNvPr>
          <p:cNvSpPr>
            <a:spLocks noGrp="1"/>
          </p:cNvSpPr>
          <p:nvPr>
            <p:ph type="title"/>
          </p:nvPr>
        </p:nvSpPr>
        <p:spPr/>
        <p:txBody>
          <a:bodyPr>
            <a:normAutofit/>
          </a:bodyPr>
          <a:lstStyle/>
          <a:p>
            <a:r>
              <a:rPr lang="de-DE" dirty="0"/>
              <a:t>Welche Wörter werden verwendet</a:t>
            </a:r>
            <a:br>
              <a:rPr lang="de-DE" dirty="0"/>
            </a:br>
            <a:r>
              <a:rPr lang="de-DE" dirty="0"/>
              <a:t>Maschinen- und Anlagenführer/in</a:t>
            </a:r>
          </a:p>
        </p:txBody>
      </p:sp>
      <p:sp>
        <p:nvSpPr>
          <p:cNvPr id="3" name="Inhaltsplatzhalter 2">
            <a:extLst>
              <a:ext uri="{FF2B5EF4-FFF2-40B4-BE49-F238E27FC236}">
                <a16:creationId xmlns:a16="http://schemas.microsoft.com/office/drawing/2014/main" id="{7E86769A-C627-B1FE-219C-7E42523AB0D6}"/>
              </a:ext>
            </a:extLst>
          </p:cNvPr>
          <p:cNvSpPr>
            <a:spLocks noGrp="1"/>
          </p:cNvSpPr>
          <p:nvPr>
            <p:ph idx="1"/>
          </p:nvPr>
        </p:nvSpPr>
        <p:spPr>
          <a:xfrm>
            <a:off x="1097279" y="1845734"/>
            <a:ext cx="9904095" cy="4023360"/>
          </a:xfrm>
        </p:spPr>
        <p:txBody>
          <a:bodyPr>
            <a:normAutofit/>
          </a:bodyPr>
          <a:lstStyle/>
          <a:p>
            <a:r>
              <a:rPr lang="de-DE" dirty="0"/>
              <a:t>Aus den Themenbereichen:</a:t>
            </a:r>
          </a:p>
          <a:p>
            <a:pPr marL="457200" indent="-457200">
              <a:buFont typeface="+mj-lt"/>
              <a:buAutoNum type="arabicPeriod"/>
            </a:pPr>
            <a:r>
              <a:rPr lang="de-DE" sz="2000" dirty="0"/>
              <a:t>Recycling:</a:t>
            </a:r>
            <a:endParaRPr lang="de-DE" dirty="0"/>
          </a:p>
          <a:p>
            <a:pPr lvl="1"/>
            <a:r>
              <a:rPr lang="de-DE" dirty="0"/>
              <a:t>Abfall, Abwasserbehandlung, Altpapier, Schrott, Recycling, Filtration, Leergut</a:t>
            </a:r>
          </a:p>
          <a:p>
            <a:pPr marL="457200" indent="-457200">
              <a:buFont typeface="+mj-lt"/>
              <a:buAutoNum type="arabicPeriod"/>
            </a:pPr>
            <a:r>
              <a:rPr lang="de-DE" dirty="0"/>
              <a:t>Umweltschutz:</a:t>
            </a:r>
          </a:p>
          <a:p>
            <a:pPr lvl="1"/>
            <a:r>
              <a:rPr lang="de-DE" dirty="0"/>
              <a:t>Umweltschutz, Windkraft, Klimaschutz, Energiewende, Forstwirtschaft, Garten</a:t>
            </a:r>
          </a:p>
          <a:p>
            <a:pPr marL="457200" indent="-457200">
              <a:buFont typeface="+mj-lt"/>
              <a:buAutoNum type="arabicPeriod"/>
            </a:pPr>
            <a:r>
              <a:rPr lang="de-DE" sz="2000" dirty="0"/>
              <a:t>Nachhaltige/E- Mobilität:</a:t>
            </a:r>
            <a:endParaRPr lang="de-DE" dirty="0"/>
          </a:p>
          <a:p>
            <a:pPr lvl="1"/>
            <a:r>
              <a:rPr lang="de-DE" dirty="0"/>
              <a:t>Batterie, Bike, Elektromobil, Elektromotor</a:t>
            </a:r>
          </a:p>
          <a:p>
            <a:pPr marL="457200" indent="-457200">
              <a:buFont typeface="+mj-lt"/>
              <a:buAutoNum type="arabicPeriod"/>
            </a:pPr>
            <a:r>
              <a:rPr lang="de-DE" dirty="0"/>
              <a:t>Erneuerbare</a:t>
            </a:r>
            <a:r>
              <a:rPr lang="de-DE" sz="2000" dirty="0"/>
              <a:t> Energien:</a:t>
            </a:r>
          </a:p>
          <a:p>
            <a:pPr lvl="1"/>
            <a:r>
              <a:rPr lang="de-DE" dirty="0"/>
              <a:t>umweltgerecht, </a:t>
            </a:r>
            <a:r>
              <a:rPr lang="de-DE" dirty="0" err="1"/>
              <a:t>Biotech</a:t>
            </a:r>
            <a:r>
              <a:rPr lang="de-DE" dirty="0"/>
              <a:t>, Emission, Photovoltaik, ressourcenschonend, erneuerbar</a:t>
            </a:r>
          </a:p>
        </p:txBody>
      </p:sp>
      <p:sp>
        <p:nvSpPr>
          <p:cNvPr id="4" name="Textfeld 3">
            <a:extLst>
              <a:ext uri="{FF2B5EF4-FFF2-40B4-BE49-F238E27FC236}">
                <a16:creationId xmlns:a16="http://schemas.microsoft.com/office/drawing/2014/main" id="{3C7DA946-CE04-7A60-8598-DF1A501E3B61}"/>
              </a:ext>
            </a:extLst>
          </p:cNvPr>
          <p:cNvSpPr txBox="1"/>
          <p:nvPr/>
        </p:nvSpPr>
        <p:spPr>
          <a:xfrm>
            <a:off x="8965407" y="101937"/>
            <a:ext cx="6453186" cy="369332"/>
          </a:xfrm>
          <a:prstGeom prst="rect">
            <a:avLst/>
          </a:prstGeom>
          <a:noFill/>
        </p:spPr>
        <p:txBody>
          <a:bodyPr wrap="square">
            <a:spAutoFit/>
          </a:bodyPr>
          <a:lstStyle/>
          <a:p>
            <a:r>
              <a:rPr lang="de-DE" dirty="0"/>
              <a:t>(5) Analyse der „Green Words“</a:t>
            </a:r>
          </a:p>
        </p:txBody>
      </p:sp>
    </p:spTree>
    <p:extLst>
      <p:ext uri="{BB962C8B-B14F-4D97-AF65-F5344CB8AC3E}">
        <p14:creationId xmlns:p14="http://schemas.microsoft.com/office/powerpoint/2010/main" val="26975795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81DB09E-EF76-010D-CBC0-AD0755ECA395}"/>
              </a:ext>
            </a:extLst>
          </p:cNvPr>
          <p:cNvSpPr>
            <a:spLocks noGrp="1"/>
          </p:cNvSpPr>
          <p:nvPr>
            <p:ph type="title"/>
          </p:nvPr>
        </p:nvSpPr>
        <p:spPr/>
        <p:txBody>
          <a:bodyPr>
            <a:normAutofit/>
          </a:bodyPr>
          <a:lstStyle/>
          <a:p>
            <a:r>
              <a:rPr lang="de-DE" dirty="0"/>
              <a:t>Welche Wörter werden verwendet</a:t>
            </a:r>
            <a:br>
              <a:rPr lang="de-DE" dirty="0"/>
            </a:br>
            <a:r>
              <a:rPr lang="de-DE" dirty="0"/>
              <a:t>Metallbauer/in</a:t>
            </a:r>
          </a:p>
        </p:txBody>
      </p:sp>
      <p:sp>
        <p:nvSpPr>
          <p:cNvPr id="3" name="Inhaltsplatzhalter 2">
            <a:extLst>
              <a:ext uri="{FF2B5EF4-FFF2-40B4-BE49-F238E27FC236}">
                <a16:creationId xmlns:a16="http://schemas.microsoft.com/office/drawing/2014/main" id="{BED83F12-C689-D3EF-0AD5-277D6B5B0F84}"/>
              </a:ext>
            </a:extLst>
          </p:cNvPr>
          <p:cNvSpPr>
            <a:spLocks noGrp="1"/>
          </p:cNvSpPr>
          <p:nvPr>
            <p:ph idx="1"/>
          </p:nvPr>
        </p:nvSpPr>
        <p:spPr>
          <a:xfrm>
            <a:off x="1097280" y="1845734"/>
            <a:ext cx="9970769" cy="4023360"/>
          </a:xfrm>
        </p:spPr>
        <p:txBody>
          <a:bodyPr>
            <a:normAutofit/>
          </a:bodyPr>
          <a:lstStyle/>
          <a:p>
            <a:r>
              <a:rPr lang="de-DE" dirty="0">
                <a:solidFill>
                  <a:schemeClr val="tx1"/>
                </a:solidFill>
              </a:rPr>
              <a:t>Aus den Themenbereichen:</a:t>
            </a:r>
          </a:p>
          <a:p>
            <a:pPr marL="457200" indent="-457200">
              <a:buFont typeface="+mj-lt"/>
              <a:buAutoNum type="arabicPeriod"/>
            </a:pPr>
            <a:r>
              <a:rPr lang="de-DE" dirty="0">
                <a:solidFill>
                  <a:schemeClr val="tx1"/>
                </a:solidFill>
              </a:rPr>
              <a:t>Nachhaltiges Bauen:</a:t>
            </a:r>
          </a:p>
          <a:p>
            <a:pPr lvl="1"/>
            <a:r>
              <a:rPr lang="de-DE" dirty="0">
                <a:solidFill>
                  <a:schemeClr val="tx1"/>
                </a:solidFill>
              </a:rPr>
              <a:t>Brandschutz, Fensterbau, Feuerschutz, Klimatechnik, Schallschutz</a:t>
            </a:r>
          </a:p>
          <a:p>
            <a:pPr marL="457200" indent="-457200">
              <a:buFont typeface="+mj-lt"/>
              <a:buAutoNum type="arabicPeriod"/>
            </a:pPr>
            <a:r>
              <a:rPr lang="de-DE" sz="2000" dirty="0">
                <a:solidFill>
                  <a:schemeClr val="tx1"/>
                </a:solidFill>
              </a:rPr>
              <a:t>Kreislaufwirtschaft:</a:t>
            </a:r>
            <a:endParaRPr lang="de-DE" dirty="0">
              <a:solidFill>
                <a:schemeClr val="tx1"/>
              </a:solidFill>
            </a:endParaRPr>
          </a:p>
          <a:p>
            <a:pPr lvl="1"/>
            <a:r>
              <a:rPr lang="de-DE" dirty="0">
                <a:solidFill>
                  <a:schemeClr val="tx1"/>
                </a:solidFill>
              </a:rPr>
              <a:t>Reparatur, Abdichtung, Instandsetzung, Korrosionsschutz, langlebig, Sanierung</a:t>
            </a:r>
          </a:p>
          <a:p>
            <a:pPr marL="457200" indent="-457200">
              <a:buFont typeface="+mj-lt"/>
              <a:buAutoNum type="arabicPeriod"/>
            </a:pPr>
            <a:r>
              <a:rPr lang="de-DE" dirty="0">
                <a:solidFill>
                  <a:schemeClr val="tx1"/>
                </a:solidFill>
              </a:rPr>
              <a:t>Erneuerbare</a:t>
            </a:r>
            <a:r>
              <a:rPr lang="de-DE" sz="2000" dirty="0">
                <a:solidFill>
                  <a:schemeClr val="tx1"/>
                </a:solidFill>
              </a:rPr>
              <a:t> Energien:</a:t>
            </a:r>
          </a:p>
          <a:p>
            <a:pPr lvl="1"/>
            <a:r>
              <a:rPr lang="de-DE" dirty="0">
                <a:solidFill>
                  <a:schemeClr val="tx1"/>
                </a:solidFill>
              </a:rPr>
              <a:t> Biogasanlage, Energiewende, erneuerbar, Klimaschutz, Wasserkraft, Windenergie</a:t>
            </a:r>
          </a:p>
          <a:p>
            <a:pPr marL="534988" indent="-457200">
              <a:buFont typeface="+mj-lt"/>
              <a:buAutoNum type="arabicPeriod"/>
            </a:pPr>
            <a:r>
              <a:rPr lang="de-DE" dirty="0">
                <a:solidFill>
                  <a:schemeClr val="tx1"/>
                </a:solidFill>
              </a:rPr>
              <a:t>Abfallaufbereitung:</a:t>
            </a:r>
          </a:p>
          <a:p>
            <a:pPr marL="444500" lvl="1" indent="-263525"/>
            <a:r>
              <a:rPr lang="de-DE" dirty="0">
                <a:solidFill>
                  <a:schemeClr val="tx1"/>
                </a:solidFill>
              </a:rPr>
              <a:t> Abfall, Abwasser, Dekontamination, Wasseraufbereitung, Wasserreinigung, Entsorgung</a:t>
            </a:r>
          </a:p>
        </p:txBody>
      </p:sp>
      <p:sp>
        <p:nvSpPr>
          <p:cNvPr id="6" name="Textfeld 5">
            <a:extLst>
              <a:ext uri="{FF2B5EF4-FFF2-40B4-BE49-F238E27FC236}">
                <a16:creationId xmlns:a16="http://schemas.microsoft.com/office/drawing/2014/main" id="{72AE8F7B-52BA-25A7-03EA-86B650209049}"/>
              </a:ext>
            </a:extLst>
          </p:cNvPr>
          <p:cNvSpPr txBox="1"/>
          <p:nvPr/>
        </p:nvSpPr>
        <p:spPr>
          <a:xfrm>
            <a:off x="0" y="-923330"/>
            <a:ext cx="6162674" cy="923330"/>
          </a:xfrm>
          <a:prstGeom prst="rect">
            <a:avLst/>
          </a:prstGeom>
          <a:noFill/>
        </p:spPr>
        <p:txBody>
          <a:bodyPr wrap="square">
            <a:spAutoFit/>
          </a:bodyPr>
          <a:lstStyle/>
          <a:p>
            <a:r>
              <a:rPr lang="en-US" dirty="0" err="1"/>
              <a:t>Ressourceneffizienz</a:t>
            </a:r>
            <a:r>
              <a:rPr lang="en-US" dirty="0"/>
              <a:t> und </a:t>
            </a:r>
            <a:r>
              <a:rPr lang="en-US" dirty="0" err="1"/>
              <a:t>Materialeffizienz</a:t>
            </a:r>
            <a:r>
              <a:rPr lang="en-US" dirty="0"/>
              <a:t>, </a:t>
            </a:r>
            <a:r>
              <a:rPr lang="en-US" dirty="0" err="1"/>
              <a:t>erneuerbare</a:t>
            </a:r>
            <a:r>
              <a:rPr lang="en-US" dirty="0"/>
              <a:t> </a:t>
            </a:r>
            <a:r>
              <a:rPr lang="en-US" dirty="0" err="1"/>
              <a:t>Ressourcen</a:t>
            </a:r>
            <a:r>
              <a:rPr lang="en-US" dirty="0"/>
              <a:t> ▸ </a:t>
            </a:r>
            <a:r>
              <a:rPr lang="en-US" dirty="0" err="1"/>
              <a:t>Energie</a:t>
            </a:r>
            <a:r>
              <a:rPr lang="en-US" dirty="0"/>
              <a:t> ▸ Smart Cities &amp; </a:t>
            </a:r>
            <a:r>
              <a:rPr lang="en-US" dirty="0" err="1"/>
              <a:t>Bauen</a:t>
            </a:r>
            <a:r>
              <a:rPr lang="en-US" dirty="0"/>
              <a:t> und </a:t>
            </a:r>
            <a:r>
              <a:rPr lang="en-US" dirty="0" err="1"/>
              <a:t>Sanieren</a:t>
            </a:r>
            <a:r>
              <a:rPr lang="en-US" dirty="0"/>
              <a:t> ▸ </a:t>
            </a:r>
            <a:r>
              <a:rPr lang="en-US" dirty="0" err="1"/>
              <a:t>Biodiversität</a:t>
            </a:r>
            <a:r>
              <a:rPr lang="en-US" dirty="0"/>
              <a:t> und </a:t>
            </a:r>
            <a:r>
              <a:rPr lang="en-US" dirty="0" err="1"/>
              <a:t>Naturkapital</a:t>
            </a:r>
            <a:r>
              <a:rPr lang="en-US" dirty="0"/>
              <a:t> ▸ </a:t>
            </a:r>
            <a:r>
              <a:rPr lang="en-US" dirty="0" err="1"/>
              <a:t>Konsum</a:t>
            </a:r>
            <a:r>
              <a:rPr lang="en-US" dirty="0"/>
              <a:t> ▸ </a:t>
            </a:r>
            <a:r>
              <a:rPr lang="en-US" dirty="0" err="1"/>
              <a:t>Mobilität</a:t>
            </a:r>
            <a:endParaRPr lang="de-DE" dirty="0"/>
          </a:p>
        </p:txBody>
      </p:sp>
      <p:sp>
        <p:nvSpPr>
          <p:cNvPr id="5" name="Textfeld 4">
            <a:extLst>
              <a:ext uri="{FF2B5EF4-FFF2-40B4-BE49-F238E27FC236}">
                <a16:creationId xmlns:a16="http://schemas.microsoft.com/office/drawing/2014/main" id="{7B8A4EB5-4130-BC1B-BBB9-71293BCBEDB9}"/>
              </a:ext>
            </a:extLst>
          </p:cNvPr>
          <p:cNvSpPr txBox="1"/>
          <p:nvPr/>
        </p:nvSpPr>
        <p:spPr>
          <a:xfrm>
            <a:off x="8965407" y="101937"/>
            <a:ext cx="6453186" cy="369332"/>
          </a:xfrm>
          <a:prstGeom prst="rect">
            <a:avLst/>
          </a:prstGeom>
          <a:noFill/>
        </p:spPr>
        <p:txBody>
          <a:bodyPr wrap="square">
            <a:spAutoFit/>
          </a:bodyPr>
          <a:lstStyle/>
          <a:p>
            <a:r>
              <a:rPr lang="de-DE" dirty="0"/>
              <a:t>(5) Analyse der „Green Words“</a:t>
            </a:r>
          </a:p>
        </p:txBody>
      </p:sp>
    </p:spTree>
    <p:extLst>
      <p:ext uri="{BB962C8B-B14F-4D97-AF65-F5344CB8AC3E}">
        <p14:creationId xmlns:p14="http://schemas.microsoft.com/office/powerpoint/2010/main" val="1491525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2FA2DA-3957-14F9-6C16-7D287B704405}"/>
              </a:ext>
            </a:extLst>
          </p:cNvPr>
          <p:cNvSpPr>
            <a:spLocks noGrp="1"/>
          </p:cNvSpPr>
          <p:nvPr>
            <p:ph type="title"/>
          </p:nvPr>
        </p:nvSpPr>
        <p:spPr/>
        <p:txBody>
          <a:bodyPr/>
          <a:lstStyle/>
          <a:p>
            <a:r>
              <a:rPr lang="de-DE" dirty="0"/>
              <a:t>Zusammenfassung</a:t>
            </a:r>
          </a:p>
        </p:txBody>
      </p:sp>
      <p:sp>
        <p:nvSpPr>
          <p:cNvPr id="3" name="Inhaltsplatzhalter 2">
            <a:extLst>
              <a:ext uri="{FF2B5EF4-FFF2-40B4-BE49-F238E27FC236}">
                <a16:creationId xmlns:a16="http://schemas.microsoft.com/office/drawing/2014/main" id="{69255ABF-9376-D861-5BA7-7A3DE051E525}"/>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2967800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68B07E-CA14-21D3-C49F-F166424F4A81}"/>
              </a:ext>
            </a:extLst>
          </p:cNvPr>
          <p:cNvSpPr>
            <a:spLocks noGrp="1"/>
          </p:cNvSpPr>
          <p:nvPr>
            <p:ph type="title"/>
          </p:nvPr>
        </p:nvSpPr>
        <p:spPr/>
        <p:txBody>
          <a:bodyPr/>
          <a:lstStyle/>
          <a:p>
            <a:r>
              <a:rPr lang="de-DE" dirty="0"/>
              <a:t>Ausblick</a:t>
            </a:r>
          </a:p>
        </p:txBody>
      </p:sp>
      <p:sp>
        <p:nvSpPr>
          <p:cNvPr id="3" name="Inhaltsplatzhalter 2">
            <a:extLst>
              <a:ext uri="{FF2B5EF4-FFF2-40B4-BE49-F238E27FC236}">
                <a16:creationId xmlns:a16="http://schemas.microsoft.com/office/drawing/2014/main" id="{531FAA59-8B31-B891-957B-F76E29911213}"/>
              </a:ext>
            </a:extLst>
          </p:cNvPr>
          <p:cNvSpPr>
            <a:spLocks noGrp="1"/>
          </p:cNvSpPr>
          <p:nvPr>
            <p:ph idx="1"/>
          </p:nvPr>
        </p:nvSpPr>
        <p:spPr/>
        <p:txBody>
          <a:bodyPr/>
          <a:lstStyle/>
          <a:p>
            <a:pPr>
              <a:buFont typeface="Arial" panose="020B0604020202020204" pitchFamily="34" charset="0"/>
              <a:buChar char="•"/>
            </a:pPr>
            <a:endParaRPr lang="de-DE" dirty="0"/>
          </a:p>
        </p:txBody>
      </p:sp>
    </p:spTree>
    <p:extLst>
      <p:ext uri="{BB962C8B-B14F-4D97-AF65-F5344CB8AC3E}">
        <p14:creationId xmlns:p14="http://schemas.microsoft.com/office/powerpoint/2010/main" val="2159377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FF0E4A5-9F23-A522-EA87-23E433D720BB}"/>
              </a:ext>
            </a:extLst>
          </p:cNvPr>
          <p:cNvSpPr>
            <a:spLocks noGrp="1"/>
          </p:cNvSpPr>
          <p:nvPr>
            <p:ph type="title"/>
          </p:nvPr>
        </p:nvSpPr>
        <p:spPr/>
        <p:txBody>
          <a:bodyPr/>
          <a:lstStyle/>
          <a:p>
            <a:endParaRPr lang="de-DE" dirty="0"/>
          </a:p>
        </p:txBody>
      </p:sp>
      <p:sp>
        <p:nvSpPr>
          <p:cNvPr id="3" name="Inhaltsplatzhalter 2">
            <a:extLst>
              <a:ext uri="{FF2B5EF4-FFF2-40B4-BE49-F238E27FC236}">
                <a16:creationId xmlns:a16="http://schemas.microsoft.com/office/drawing/2014/main" id="{A32A85E1-C9A3-9D68-F031-06CB2759A552}"/>
              </a:ext>
            </a:extLst>
          </p:cNvPr>
          <p:cNvSpPr>
            <a:spLocks noGrp="1"/>
          </p:cNvSpPr>
          <p:nvPr>
            <p:ph idx="1"/>
          </p:nvPr>
        </p:nvSpPr>
        <p:spPr>
          <a:xfrm>
            <a:off x="1097280" y="1845734"/>
            <a:ext cx="5254093" cy="4023360"/>
          </a:xfrm>
        </p:spPr>
        <p:txBody>
          <a:bodyPr>
            <a:normAutofit fontScale="70000" lnSpcReduction="20000"/>
          </a:bodyPr>
          <a:lstStyle/>
          <a:p>
            <a:r>
              <a:rPr lang="de-DE" dirty="0"/>
              <a:t>Als Handlungsfelder einer Green Economy benennt das UNEP (UNEP 2011):</a:t>
            </a:r>
          </a:p>
          <a:p>
            <a:r>
              <a:rPr lang="de-DE" dirty="0"/>
              <a:t>▸ Umweltverschmutzung und CO2-Emissionen reduzieren,</a:t>
            </a:r>
          </a:p>
          <a:p>
            <a:r>
              <a:rPr lang="de-DE" dirty="0"/>
              <a:t>▸ fossile Brennstoffe durch erneuerbare Energien und kohlenstoffarme Technologien ersetzen,</a:t>
            </a:r>
          </a:p>
          <a:p>
            <a:r>
              <a:rPr lang="de-DE" dirty="0"/>
              <a:t>▸ den Verlust von biologischer Vielfalt und Ökosystemdienstleistungen vermeiden,</a:t>
            </a:r>
          </a:p>
          <a:p>
            <a:r>
              <a:rPr lang="de-DE" dirty="0"/>
              <a:t>▸ den Naturkapitalstock verbessern und seine Neubildung fördern,</a:t>
            </a:r>
          </a:p>
          <a:p>
            <a:r>
              <a:rPr lang="de-DE" dirty="0"/>
              <a:t>▸ eine nachhaltigere städtische Lebensweise fördern,</a:t>
            </a:r>
          </a:p>
          <a:p>
            <a:r>
              <a:rPr lang="de-DE" dirty="0"/>
              <a:t>▸ eine kohlenstoffarme Mobilität fördern,</a:t>
            </a:r>
          </a:p>
          <a:p>
            <a:r>
              <a:rPr lang="de-DE" dirty="0"/>
              <a:t>▸ Abfall reduzieren,</a:t>
            </a:r>
          </a:p>
          <a:p>
            <a:r>
              <a:rPr lang="de-DE" dirty="0"/>
              <a:t>▸ die Effizienz landwirtschaftlicher und Nahrungsmittelproduktion erhöhen, sowie</a:t>
            </a:r>
          </a:p>
          <a:p>
            <a:r>
              <a:rPr lang="de-DE" dirty="0"/>
              <a:t>▸ energieeffizientes und „grünes” Bauen.</a:t>
            </a:r>
          </a:p>
        </p:txBody>
      </p:sp>
      <p:sp>
        <p:nvSpPr>
          <p:cNvPr id="7" name="Textfeld 6">
            <a:extLst>
              <a:ext uri="{FF2B5EF4-FFF2-40B4-BE49-F238E27FC236}">
                <a16:creationId xmlns:a16="http://schemas.microsoft.com/office/drawing/2014/main" id="{73834347-E3B7-CA98-70A3-325941DFAAC8}"/>
              </a:ext>
            </a:extLst>
          </p:cNvPr>
          <p:cNvSpPr txBox="1"/>
          <p:nvPr/>
        </p:nvSpPr>
        <p:spPr>
          <a:xfrm>
            <a:off x="6351373" y="1640002"/>
            <a:ext cx="6096000" cy="4801314"/>
          </a:xfrm>
          <a:prstGeom prst="rect">
            <a:avLst/>
          </a:prstGeom>
          <a:noFill/>
        </p:spPr>
        <p:txBody>
          <a:bodyPr wrap="square">
            <a:spAutoFit/>
          </a:bodyPr>
          <a:lstStyle/>
          <a:p>
            <a:r>
              <a:rPr lang="de-DE" dirty="0"/>
              <a:t>▸ schädliche Emissionen und Schadstoffeinträge in alle Umweltmedien vermeidet;</a:t>
            </a:r>
          </a:p>
          <a:p>
            <a:r>
              <a:rPr lang="de-DE" dirty="0"/>
              <a:t>▸ auf einer Weiterentwicklung der Kreislaufwirtschaft beruht und regionale Stoffkreisläufe so weit wie möglich schließt;</a:t>
            </a:r>
          </a:p>
          <a:p>
            <a:r>
              <a:rPr lang="de-DE" dirty="0"/>
              <a:t>▸ den Einsatz nicht erneuerbarer Ressourcen absolut senkt, insbesondere durch eine</a:t>
            </a:r>
          </a:p>
          <a:p>
            <a:r>
              <a:rPr lang="de-DE" dirty="0"/>
              <a:t>effizientere Nutzung von Energie, Rohstoffen und anderen natürlichen Ressourcen</a:t>
            </a:r>
          </a:p>
          <a:p>
            <a:r>
              <a:rPr lang="de-DE" dirty="0"/>
              <a:t>sowie die Substitution nicht erneuerbarer Ressourcen durch nachhaltig erzeugte</a:t>
            </a:r>
          </a:p>
          <a:p>
            <a:r>
              <a:rPr lang="de-DE" dirty="0"/>
              <a:t>erneuerbare Ressourcen;</a:t>
            </a:r>
          </a:p>
          <a:p>
            <a:r>
              <a:rPr lang="de-DE" dirty="0"/>
              <a:t>▸ langfristig eine ausschließlich auf erneuerbaren Energien basierende Energieversorgung erreicht und</a:t>
            </a:r>
          </a:p>
          <a:p>
            <a:r>
              <a:rPr lang="de-DE" dirty="0"/>
              <a:t>▸ die biologische Vielfalt sowie Ökosysteme und ihre Leistungen erhält, entwickelt</a:t>
            </a:r>
          </a:p>
          <a:p>
            <a:r>
              <a:rPr lang="de-DE" dirty="0"/>
              <a:t>und wiederherstellt (BMU/UBA 2012; Deutscher Bundestag 2015, S. 64).</a:t>
            </a:r>
          </a:p>
        </p:txBody>
      </p:sp>
      <p:sp>
        <p:nvSpPr>
          <p:cNvPr id="9" name="Textfeld 8">
            <a:extLst>
              <a:ext uri="{FF2B5EF4-FFF2-40B4-BE49-F238E27FC236}">
                <a16:creationId xmlns:a16="http://schemas.microsoft.com/office/drawing/2014/main" id="{45A4B2CA-7FD7-8702-0182-7E85EF05BF1C}"/>
              </a:ext>
            </a:extLst>
          </p:cNvPr>
          <p:cNvSpPr txBox="1"/>
          <p:nvPr/>
        </p:nvSpPr>
        <p:spPr>
          <a:xfrm>
            <a:off x="5692603" y="-1016531"/>
            <a:ext cx="6223686" cy="923330"/>
          </a:xfrm>
          <a:prstGeom prst="rect">
            <a:avLst/>
          </a:prstGeom>
          <a:noFill/>
        </p:spPr>
        <p:txBody>
          <a:bodyPr wrap="square">
            <a:spAutoFit/>
          </a:bodyPr>
          <a:lstStyle/>
          <a:p>
            <a:r>
              <a:rPr lang="en-US" dirty="0" err="1"/>
              <a:t>Ressourceneffizienz</a:t>
            </a:r>
            <a:r>
              <a:rPr lang="en-US" dirty="0"/>
              <a:t> und </a:t>
            </a:r>
            <a:r>
              <a:rPr lang="en-US" dirty="0" err="1"/>
              <a:t>Materialeffizienz</a:t>
            </a:r>
            <a:r>
              <a:rPr lang="en-US" dirty="0"/>
              <a:t>, </a:t>
            </a:r>
            <a:r>
              <a:rPr lang="en-US" dirty="0" err="1"/>
              <a:t>erneuerbare</a:t>
            </a:r>
            <a:r>
              <a:rPr lang="en-US" dirty="0"/>
              <a:t> </a:t>
            </a:r>
            <a:r>
              <a:rPr lang="en-US" dirty="0" err="1"/>
              <a:t>Ressourcen</a:t>
            </a:r>
            <a:r>
              <a:rPr lang="en-US" dirty="0"/>
              <a:t> ▸ </a:t>
            </a:r>
            <a:r>
              <a:rPr lang="en-US" dirty="0" err="1"/>
              <a:t>Energie</a:t>
            </a:r>
            <a:r>
              <a:rPr lang="en-US" dirty="0"/>
              <a:t> ▸ Smart Cities &amp; </a:t>
            </a:r>
            <a:r>
              <a:rPr lang="en-US" dirty="0" err="1"/>
              <a:t>Bauen</a:t>
            </a:r>
            <a:r>
              <a:rPr lang="en-US" dirty="0"/>
              <a:t> und </a:t>
            </a:r>
            <a:r>
              <a:rPr lang="en-US" dirty="0" err="1"/>
              <a:t>Sanieren</a:t>
            </a:r>
            <a:r>
              <a:rPr lang="en-US" dirty="0"/>
              <a:t> ▸ </a:t>
            </a:r>
            <a:r>
              <a:rPr lang="en-US" dirty="0" err="1"/>
              <a:t>Biodiversität</a:t>
            </a:r>
            <a:r>
              <a:rPr lang="en-US" dirty="0"/>
              <a:t> und </a:t>
            </a:r>
            <a:r>
              <a:rPr lang="en-US" dirty="0" err="1"/>
              <a:t>Naturkapital</a:t>
            </a:r>
            <a:r>
              <a:rPr lang="en-US" dirty="0"/>
              <a:t> ▸ </a:t>
            </a:r>
            <a:r>
              <a:rPr lang="en-US" dirty="0" err="1"/>
              <a:t>Konsum</a:t>
            </a:r>
            <a:r>
              <a:rPr lang="en-US" dirty="0"/>
              <a:t> ▸ </a:t>
            </a:r>
            <a:r>
              <a:rPr lang="en-US" dirty="0" err="1"/>
              <a:t>Mobilität</a:t>
            </a:r>
            <a:endParaRPr lang="de-DE" dirty="0"/>
          </a:p>
        </p:txBody>
      </p:sp>
      <p:sp>
        <p:nvSpPr>
          <p:cNvPr id="11" name="Textfeld 10">
            <a:extLst>
              <a:ext uri="{FF2B5EF4-FFF2-40B4-BE49-F238E27FC236}">
                <a16:creationId xmlns:a16="http://schemas.microsoft.com/office/drawing/2014/main" id="{F35FF343-402E-149B-421F-AE36C3C39291}"/>
              </a:ext>
            </a:extLst>
          </p:cNvPr>
          <p:cNvSpPr txBox="1"/>
          <p:nvPr/>
        </p:nvSpPr>
        <p:spPr>
          <a:xfrm>
            <a:off x="-916356" y="-738664"/>
            <a:ext cx="6223686" cy="1477328"/>
          </a:xfrm>
          <a:prstGeom prst="rect">
            <a:avLst/>
          </a:prstGeom>
          <a:noFill/>
        </p:spPr>
        <p:txBody>
          <a:bodyPr wrap="square">
            <a:spAutoFit/>
          </a:bodyPr>
          <a:lstStyle/>
          <a:p>
            <a:r>
              <a:rPr lang="de-DE" dirty="0"/>
              <a:t>Diese Leitmärkte sind (1) Umweltfreundliche Energien und Energiespeicherung, (2) Energieeffizienz, (3) Rohstoff- und Materialeffizienz, (4) Nachhaltige Mobilität, (5) Kreislaufwirtschaft und (6) Nachhaltige Wasserwirtschaft.</a:t>
            </a:r>
          </a:p>
          <a:p>
            <a:r>
              <a:rPr lang="en-US" dirty="0"/>
              <a:t>Landwirtschaft</a:t>
            </a:r>
            <a:endParaRPr lang="de-DE" dirty="0"/>
          </a:p>
        </p:txBody>
      </p:sp>
    </p:spTree>
    <p:extLst>
      <p:ext uri="{BB962C8B-B14F-4D97-AF65-F5344CB8AC3E}">
        <p14:creationId xmlns:p14="http://schemas.microsoft.com/office/powerpoint/2010/main" val="1360653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28F39D-E8BC-F306-020D-0D8704AADC9B}"/>
              </a:ext>
            </a:extLst>
          </p:cNvPr>
          <p:cNvSpPr>
            <a:spLocks noGrp="1"/>
          </p:cNvSpPr>
          <p:nvPr>
            <p:ph type="title"/>
          </p:nvPr>
        </p:nvSpPr>
        <p:spPr/>
        <p:txBody>
          <a:bodyPr/>
          <a:lstStyle/>
          <a:p>
            <a:endParaRPr lang="de-DE"/>
          </a:p>
        </p:txBody>
      </p:sp>
      <p:sp>
        <p:nvSpPr>
          <p:cNvPr id="3" name="Inhaltsplatzhalter 2">
            <a:extLst>
              <a:ext uri="{FF2B5EF4-FFF2-40B4-BE49-F238E27FC236}">
                <a16:creationId xmlns:a16="http://schemas.microsoft.com/office/drawing/2014/main" id="{59477101-9E1A-F33B-AE2D-BD49BB4BE126}"/>
              </a:ext>
            </a:extLst>
          </p:cNvPr>
          <p:cNvSpPr>
            <a:spLocks noGrp="1"/>
          </p:cNvSpPr>
          <p:nvPr>
            <p:ph idx="1"/>
          </p:nvPr>
        </p:nvSpPr>
        <p:spPr/>
        <p:txBody>
          <a:bodyPr>
            <a:normAutofit fontScale="92500" lnSpcReduction="10000"/>
          </a:bodyPr>
          <a:lstStyle/>
          <a:p>
            <a:r>
              <a:rPr lang="de-DE" dirty="0"/>
              <a:t>Zentrale Fragen sind: Welche Qualifikationen und Berufe leisten nachweislich einen Beitrag zur Transformation hin zur Green Economy? </a:t>
            </a:r>
          </a:p>
          <a:p>
            <a:r>
              <a:rPr lang="de-DE" dirty="0"/>
              <a:t>Welche Qualifikationen und welche Berufe werden für den Übergang zur Green Economy benötigt?</a:t>
            </a:r>
          </a:p>
          <a:p>
            <a:r>
              <a:rPr lang="de-DE" dirty="0"/>
              <a:t>Demgegenüber formulieren Unternehmen in Stellenanzeigen in der Regel eher idealtypische Qualifikationsanforderungen für die Besetzung von Arbeitsplätzen. Stellenanzeigen und insbesondere die Stellenanzeigentexte bieten daher ein besonders hohes Analysepotential für die Untersuchung des zusätzlichen Arbeitskräftebedarfs und dessen Veränderungen am aktuellen Rand. Dies soll anhand eines Beispiels verdeutlicht werden.</a:t>
            </a:r>
          </a:p>
          <a:p>
            <a:endParaRPr lang="de-DE" dirty="0"/>
          </a:p>
          <a:p>
            <a:r>
              <a:rPr lang="de-DE" dirty="0"/>
              <a:t>Das Vorgehen wurde in zwei Schritten angegangen: Ausgehend von der Definition einer Green Economy wurde ein Schlagwortkatalog entwickelt, der Begriffe enthält, die eine Green Economy beschreiben. Anschließend wurden über 400.000 Stellenanzeigen, die sowohl eine Stellen- als auch eine Unternehmensbeschreibung enthalten, auf die Stichworte hin untersucht. </a:t>
            </a:r>
          </a:p>
        </p:txBody>
      </p:sp>
    </p:spTree>
    <p:extLst>
      <p:ext uri="{BB962C8B-B14F-4D97-AF65-F5344CB8AC3E}">
        <p14:creationId xmlns:p14="http://schemas.microsoft.com/office/powerpoint/2010/main" val="33971841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63FA17-F22A-A596-9D10-A36C0332F8A0}"/>
              </a:ext>
            </a:extLst>
          </p:cNvPr>
          <p:cNvSpPr>
            <a:spLocks noGrp="1"/>
          </p:cNvSpPr>
          <p:nvPr>
            <p:ph type="title"/>
          </p:nvPr>
        </p:nvSpPr>
        <p:spPr/>
        <p:txBody>
          <a:bodyPr/>
          <a:lstStyle/>
          <a:p>
            <a:r>
              <a:rPr lang="de-DE"/>
              <a:t>Inhalt</a:t>
            </a:r>
          </a:p>
        </p:txBody>
      </p:sp>
      <p:sp>
        <p:nvSpPr>
          <p:cNvPr id="3" name="Inhaltsplatzhalter 2">
            <a:extLst>
              <a:ext uri="{FF2B5EF4-FFF2-40B4-BE49-F238E27FC236}">
                <a16:creationId xmlns:a16="http://schemas.microsoft.com/office/drawing/2014/main" id="{D5AAA682-96ED-F9B0-B153-DDA2BE2FE968}"/>
              </a:ext>
            </a:extLst>
          </p:cNvPr>
          <p:cNvSpPr>
            <a:spLocks noGrp="1"/>
          </p:cNvSpPr>
          <p:nvPr>
            <p:ph idx="1"/>
          </p:nvPr>
        </p:nvSpPr>
        <p:spPr/>
        <p:txBody>
          <a:bodyPr/>
          <a:lstStyle/>
          <a:p>
            <a:pPr marL="457200" indent="-457200">
              <a:buFont typeface="+mj-lt"/>
              <a:buAutoNum type="arabicPeriod"/>
            </a:pPr>
            <a:r>
              <a:rPr lang="de-DE" dirty="0"/>
              <a:t>Einleitung</a:t>
            </a:r>
          </a:p>
          <a:p>
            <a:pPr marL="457200" indent="-457200">
              <a:buFont typeface="+mj-lt"/>
              <a:buAutoNum type="arabicPeriod"/>
            </a:pPr>
            <a:r>
              <a:rPr lang="de-DE" dirty="0"/>
              <a:t>Allgemeiner Vergleich Berufsgruppen</a:t>
            </a:r>
          </a:p>
          <a:p>
            <a:pPr marL="457200" indent="-457200">
              <a:buFont typeface="+mj-lt"/>
              <a:buAutoNum type="arabicPeriod"/>
            </a:pPr>
            <a:r>
              <a:rPr lang="de-DE" dirty="0" err="1"/>
              <a:t>Pre</a:t>
            </a:r>
            <a:r>
              <a:rPr lang="de-DE" dirty="0"/>
              <a:t>-Processing von Stellenausschreibungen</a:t>
            </a:r>
          </a:p>
          <a:p>
            <a:pPr marL="457200" indent="-457200">
              <a:buFont typeface="+mj-lt"/>
              <a:buAutoNum type="arabicPeriod"/>
            </a:pPr>
            <a:r>
              <a:rPr lang="de-DE" dirty="0"/>
              <a:t>Green Economy Indikator</a:t>
            </a:r>
          </a:p>
          <a:p>
            <a:pPr marL="457200" indent="-457200">
              <a:buFont typeface="+mj-lt"/>
              <a:buAutoNum type="arabicPeriod"/>
            </a:pPr>
            <a:r>
              <a:rPr lang="de-DE" dirty="0"/>
              <a:t>Analyse der „Green Words“</a:t>
            </a:r>
          </a:p>
          <a:p>
            <a:pPr marL="457200" indent="-457200">
              <a:buFont typeface="+mj-lt"/>
              <a:buAutoNum type="arabicPeriod"/>
            </a:pPr>
            <a:r>
              <a:rPr lang="de-DE" dirty="0"/>
              <a:t>Zusammenfassung</a:t>
            </a:r>
          </a:p>
        </p:txBody>
      </p:sp>
    </p:spTree>
    <p:extLst>
      <p:ext uri="{BB962C8B-B14F-4D97-AF65-F5344CB8AC3E}">
        <p14:creationId xmlns:p14="http://schemas.microsoft.com/office/powerpoint/2010/main" val="3473745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B54DDF-B47B-DFBC-8667-192672D3F0A2}"/>
              </a:ext>
            </a:extLst>
          </p:cNvPr>
          <p:cNvSpPr>
            <a:spLocks noGrp="1"/>
          </p:cNvSpPr>
          <p:nvPr>
            <p:ph type="title"/>
          </p:nvPr>
        </p:nvSpPr>
        <p:spPr/>
        <p:txBody>
          <a:bodyPr/>
          <a:lstStyle/>
          <a:p>
            <a:r>
              <a:rPr lang="de-DE" dirty="0"/>
              <a:t>Definition „Green Economy”</a:t>
            </a:r>
          </a:p>
        </p:txBody>
      </p:sp>
      <p:sp>
        <p:nvSpPr>
          <p:cNvPr id="3" name="Inhaltsplatzhalter 2">
            <a:extLst>
              <a:ext uri="{FF2B5EF4-FFF2-40B4-BE49-F238E27FC236}">
                <a16:creationId xmlns:a16="http://schemas.microsoft.com/office/drawing/2014/main" id="{BE07D830-D59A-4894-C744-AEC72FAA33C4}"/>
              </a:ext>
            </a:extLst>
          </p:cNvPr>
          <p:cNvSpPr>
            <a:spLocks noGrp="1"/>
          </p:cNvSpPr>
          <p:nvPr>
            <p:ph idx="1"/>
          </p:nvPr>
        </p:nvSpPr>
        <p:spPr>
          <a:xfrm>
            <a:off x="1097280" y="1845734"/>
            <a:ext cx="6609913" cy="4023360"/>
          </a:xfrm>
        </p:spPr>
        <p:txBody>
          <a:bodyPr>
            <a:normAutofit/>
          </a:bodyPr>
          <a:lstStyle/>
          <a:p>
            <a:pPr>
              <a:buFont typeface="Arial" panose="020B0604020202020204" pitchFamily="34" charset="0"/>
              <a:buChar char="•"/>
            </a:pPr>
            <a:r>
              <a:rPr lang="de-DE" dirty="0">
                <a:solidFill>
                  <a:schemeClr val="tx1"/>
                </a:solidFill>
              </a:rPr>
              <a:t> Begriff seit 2012</a:t>
            </a:r>
          </a:p>
          <a:p>
            <a:pPr>
              <a:buFont typeface="Arial" panose="020B0604020202020204" pitchFamily="34" charset="0"/>
              <a:buChar char="•"/>
            </a:pPr>
            <a:r>
              <a:rPr lang="de-DE" dirty="0">
                <a:solidFill>
                  <a:schemeClr val="tx1"/>
                </a:solidFill>
              </a:rPr>
              <a:t> „Das Ziel der Green Economy ist eine nachhaltige Wirtschaft, die natürliche Ressourcen schont und die Umwelt weniger belastet. […] </a:t>
            </a:r>
          </a:p>
          <a:p>
            <a:pPr>
              <a:buFont typeface="Arial" panose="020B0604020202020204" pitchFamily="34" charset="0"/>
              <a:buChar char="•"/>
            </a:pPr>
            <a:r>
              <a:rPr lang="de-DE" i="0" dirty="0">
                <a:solidFill>
                  <a:schemeClr val="tx1"/>
                </a:solidFill>
                <a:effectLst/>
              </a:rPr>
              <a:t> Die Green Economy verbindet Ökologie und Ökonomie: Wirtschaft muss international wettbewerbsfähig sein, genauso aber auch umwelt- und sozial verträglich.“ – BMBF</a:t>
            </a:r>
          </a:p>
          <a:p>
            <a:pPr>
              <a:buFont typeface="Arial" panose="020B0604020202020204" pitchFamily="34" charset="0"/>
              <a:buChar char="•"/>
            </a:pPr>
            <a:endParaRPr lang="de-DE" dirty="0">
              <a:solidFill>
                <a:schemeClr val="tx1"/>
              </a:solidFill>
            </a:endParaRPr>
          </a:p>
          <a:p>
            <a:pPr>
              <a:buFont typeface="Arial" panose="020B0604020202020204" pitchFamily="34" charset="0"/>
              <a:buChar char="•"/>
            </a:pPr>
            <a:r>
              <a:rPr lang="de-DE" dirty="0">
                <a:solidFill>
                  <a:schemeClr val="tx1"/>
                </a:solidFill>
              </a:rPr>
              <a:t> Eine Art zu wirtschaften, die CO2-arm, ressourceneffizient und sozial inklusiv sei (Wikipedia)</a:t>
            </a:r>
          </a:p>
        </p:txBody>
      </p:sp>
      <p:sp>
        <p:nvSpPr>
          <p:cNvPr id="5" name="Textfeld 4">
            <a:extLst>
              <a:ext uri="{FF2B5EF4-FFF2-40B4-BE49-F238E27FC236}">
                <a16:creationId xmlns:a16="http://schemas.microsoft.com/office/drawing/2014/main" id="{97E4F37E-148C-724F-2F5B-9B85D39B1AEF}"/>
              </a:ext>
            </a:extLst>
          </p:cNvPr>
          <p:cNvSpPr txBox="1"/>
          <p:nvPr/>
        </p:nvSpPr>
        <p:spPr>
          <a:xfrm>
            <a:off x="10849233" y="0"/>
            <a:ext cx="1672281" cy="369332"/>
          </a:xfrm>
          <a:prstGeom prst="rect">
            <a:avLst/>
          </a:prstGeom>
          <a:noFill/>
        </p:spPr>
        <p:txBody>
          <a:bodyPr wrap="square">
            <a:spAutoFit/>
          </a:bodyPr>
          <a:lstStyle/>
          <a:p>
            <a:r>
              <a:rPr lang="de-DE" dirty="0"/>
              <a:t>1) Einleitung</a:t>
            </a:r>
          </a:p>
        </p:txBody>
      </p:sp>
      <p:pic>
        <p:nvPicPr>
          <p:cNvPr id="7" name="Grafik 6" descr="Windmühle und Sonnenkollektoren">
            <a:extLst>
              <a:ext uri="{FF2B5EF4-FFF2-40B4-BE49-F238E27FC236}">
                <a16:creationId xmlns:a16="http://schemas.microsoft.com/office/drawing/2014/main" id="{A6202690-06C2-83F6-DAD6-870837F60D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43333" y="1515397"/>
            <a:ext cx="3142040" cy="2162432"/>
          </a:xfrm>
          <a:prstGeom prst="rect">
            <a:avLst/>
          </a:prstGeom>
        </p:spPr>
      </p:pic>
      <p:pic>
        <p:nvPicPr>
          <p:cNvPr id="9" name="Grafik 8" descr="Bauwerkzeuge">
            <a:extLst>
              <a:ext uri="{FF2B5EF4-FFF2-40B4-BE49-F238E27FC236}">
                <a16:creationId xmlns:a16="http://schemas.microsoft.com/office/drawing/2014/main" id="{4D239329-3CDB-E0FC-7488-B61C4205D6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3101" y="4006473"/>
            <a:ext cx="3342503" cy="2228335"/>
          </a:xfrm>
          <a:prstGeom prst="rect">
            <a:avLst/>
          </a:prstGeom>
        </p:spPr>
      </p:pic>
    </p:spTree>
    <p:extLst>
      <p:ext uri="{BB962C8B-B14F-4D97-AF65-F5344CB8AC3E}">
        <p14:creationId xmlns:p14="http://schemas.microsoft.com/office/powerpoint/2010/main" val="40261231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3C3FA69-502C-43BA-E647-7AE2EF1E5E05}"/>
              </a:ext>
            </a:extLst>
          </p:cNvPr>
          <p:cNvSpPr>
            <a:spLocks noGrp="1"/>
          </p:cNvSpPr>
          <p:nvPr>
            <p:ph type="title"/>
          </p:nvPr>
        </p:nvSpPr>
        <p:spPr/>
        <p:txBody>
          <a:bodyPr/>
          <a:lstStyle/>
          <a:p>
            <a:endParaRPr lang="de-DE"/>
          </a:p>
        </p:txBody>
      </p:sp>
      <p:sp>
        <p:nvSpPr>
          <p:cNvPr id="3" name="Inhaltsplatzhalter 2">
            <a:extLst>
              <a:ext uri="{FF2B5EF4-FFF2-40B4-BE49-F238E27FC236}">
                <a16:creationId xmlns:a16="http://schemas.microsoft.com/office/drawing/2014/main" id="{A859D87C-3174-D0C7-AD66-B05EAC817BBC}"/>
              </a:ext>
            </a:extLst>
          </p:cNvPr>
          <p:cNvSpPr>
            <a:spLocks noGrp="1"/>
          </p:cNvSpPr>
          <p:nvPr>
            <p:ph idx="1"/>
          </p:nvPr>
        </p:nvSpPr>
        <p:spPr/>
        <p:txBody>
          <a:bodyPr/>
          <a:lstStyle/>
          <a:p>
            <a:r>
              <a:rPr lang="de-DE" dirty="0"/>
              <a:t>Ein Schwerpunkt liegt im Produzierenden Gewerbe</a:t>
            </a:r>
          </a:p>
          <a:p>
            <a:endParaRPr lang="de-DE" dirty="0"/>
          </a:p>
          <a:p>
            <a:r>
              <a:rPr lang="de-DE" dirty="0"/>
              <a:t>Als Indikator dient der Anteil der Stellenausschreibungen eines Berufes mit einer Green Economy-Relevanz an allen Stellenausschreibungen dieses Berufes</a:t>
            </a:r>
          </a:p>
          <a:p>
            <a:endParaRPr lang="de-DE" dirty="0"/>
          </a:p>
          <a:p>
            <a:r>
              <a:rPr lang="de-DE" dirty="0"/>
              <a:t>. Im weiteren Verlauf wurde allen Anzeigen eine Green Economy-Relevanz zugesprochen, die mindestens zwei dieser Schlagworte enthalten. </a:t>
            </a:r>
          </a:p>
          <a:p>
            <a:r>
              <a:rPr lang="de-DE" dirty="0"/>
              <a:t>Also lässt sich entweder für die in den Anzeigen gesuchten Berufe bereits ein Wandel zur Green Economy erkennen, oder dass sich das Unternehmen bereits umstellt. </a:t>
            </a:r>
          </a:p>
        </p:txBody>
      </p:sp>
    </p:spTree>
    <p:extLst>
      <p:ext uri="{BB962C8B-B14F-4D97-AF65-F5344CB8AC3E}">
        <p14:creationId xmlns:p14="http://schemas.microsoft.com/office/powerpoint/2010/main" val="8620216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05A42EF-68E6-4808-81CD-E5ABD0ED92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AC22523E-62ED-0719-767A-8F769F2E135F}"/>
              </a:ext>
            </a:extLst>
          </p:cNvPr>
          <p:cNvSpPr>
            <a:spLocks noGrp="1"/>
          </p:cNvSpPr>
          <p:nvPr>
            <p:ph type="title"/>
          </p:nvPr>
        </p:nvSpPr>
        <p:spPr>
          <a:xfrm>
            <a:off x="6411685" y="634946"/>
            <a:ext cx="5127171" cy="1450757"/>
          </a:xfrm>
        </p:spPr>
        <p:txBody>
          <a:bodyPr>
            <a:normAutofit/>
          </a:bodyPr>
          <a:lstStyle/>
          <a:p>
            <a:endParaRPr lang="de-DE" dirty="0"/>
          </a:p>
        </p:txBody>
      </p:sp>
      <p:cxnSp>
        <p:nvCxnSpPr>
          <p:cNvPr id="12" name="Straight Connector 11">
            <a:extLst>
              <a:ext uri="{FF2B5EF4-FFF2-40B4-BE49-F238E27FC236}">
                <a16:creationId xmlns:a16="http://schemas.microsoft.com/office/drawing/2014/main" id="{3C4A154E-1950-4755-A5FC-5998EE0CC1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Inhaltsplatzhalter 2">
            <a:extLst>
              <a:ext uri="{FF2B5EF4-FFF2-40B4-BE49-F238E27FC236}">
                <a16:creationId xmlns:a16="http://schemas.microsoft.com/office/drawing/2014/main" id="{469306DE-C62E-E3CB-4A20-81BF8258F3A0}"/>
              </a:ext>
            </a:extLst>
          </p:cNvPr>
          <p:cNvSpPr>
            <a:spLocks noGrp="1"/>
          </p:cNvSpPr>
          <p:nvPr>
            <p:ph idx="1"/>
          </p:nvPr>
        </p:nvSpPr>
        <p:spPr>
          <a:xfrm>
            <a:off x="1295400" y="2198914"/>
            <a:ext cx="10243456" cy="3670180"/>
          </a:xfrm>
        </p:spPr>
        <p:txBody>
          <a:bodyPr>
            <a:normAutofit/>
          </a:bodyPr>
          <a:lstStyle/>
          <a:p>
            <a:r>
              <a:rPr lang="de-DE" dirty="0"/>
              <a:t>Die Stellenanzeigen geben Einblick in die aktuelle Nachfrage der Betriebe nach bestimmten Qualifikationen, Kompetenzen und Fertigkeiten und erlauben die Untersuchung von u.a. Qualifikationsanforderungen in Teilarbeitsmärkten, Veränderungen von Anforderungen und Aufgaben innerhalb von Berufen, der Relevanz bestimmter Bildungsabschlüsse oder der Nachfrage nach speziellen Kompetenzen. Da die Stellenanzeigen im Volltext und viele Informationen auch kodiert vorliegen, ist es möglich, weitreichende Analysen dieser Anzeigen durchzuführen.</a:t>
            </a:r>
          </a:p>
        </p:txBody>
      </p:sp>
      <p:sp>
        <p:nvSpPr>
          <p:cNvPr id="14" name="Rectangle 13">
            <a:extLst>
              <a:ext uri="{FF2B5EF4-FFF2-40B4-BE49-F238E27FC236}">
                <a16:creationId xmlns:a16="http://schemas.microsoft.com/office/drawing/2014/main" id="{3FE9C285-56FB-4B36-8ECA-C2D6596AA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37C076B-00B1-4629-B27F-A86F9885FB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522627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BC2F669-5E10-4EBD-8476-3BE8D6F99A99}"/>
              </a:ext>
            </a:extLst>
          </p:cNvPr>
          <p:cNvSpPr>
            <a:spLocks noGrp="1"/>
          </p:cNvSpPr>
          <p:nvPr>
            <p:ph type="title"/>
          </p:nvPr>
        </p:nvSpPr>
        <p:spPr/>
        <p:txBody>
          <a:bodyPr/>
          <a:lstStyle/>
          <a:p>
            <a:r>
              <a:rPr lang="de-DE" dirty="0">
                <a:solidFill>
                  <a:schemeClr val="tx1"/>
                </a:solidFill>
              </a:rPr>
              <a:t>Berufsgruppen</a:t>
            </a:r>
          </a:p>
        </p:txBody>
      </p:sp>
      <p:sp>
        <p:nvSpPr>
          <p:cNvPr id="3" name="Inhaltsplatzhalter 2">
            <a:extLst>
              <a:ext uri="{FF2B5EF4-FFF2-40B4-BE49-F238E27FC236}">
                <a16:creationId xmlns:a16="http://schemas.microsoft.com/office/drawing/2014/main" id="{578CE25B-D182-962F-11A2-7B264B8C9B70}"/>
              </a:ext>
            </a:extLst>
          </p:cNvPr>
          <p:cNvSpPr>
            <a:spLocks noGrp="1"/>
          </p:cNvSpPr>
          <p:nvPr>
            <p:ph idx="1"/>
          </p:nvPr>
        </p:nvSpPr>
        <p:spPr/>
        <p:txBody>
          <a:bodyPr>
            <a:normAutofit/>
          </a:bodyPr>
          <a:lstStyle/>
          <a:p>
            <a:r>
              <a:rPr lang="de-DE" sz="2400" dirty="0">
                <a:solidFill>
                  <a:schemeClr val="tx1"/>
                </a:solidFill>
              </a:rPr>
              <a:t>Staatlich anerkannte Ausbildungsberufe</a:t>
            </a:r>
          </a:p>
          <a:p>
            <a:r>
              <a:rPr lang="de-DE" sz="2400" dirty="0">
                <a:solidFill>
                  <a:schemeClr val="tx1"/>
                </a:solidFill>
              </a:rPr>
              <a:t>Elektro- und Metallgewerbe</a:t>
            </a:r>
          </a:p>
          <a:p>
            <a:pPr marL="457200" indent="-457200">
              <a:buFont typeface="+mj-lt"/>
              <a:buAutoNum type="arabicPeriod"/>
            </a:pPr>
            <a:r>
              <a:rPr lang="de-DE" sz="2400" dirty="0">
                <a:solidFill>
                  <a:schemeClr val="tx1"/>
                </a:solidFill>
              </a:rPr>
              <a:t>Mechatroniker/in:</a:t>
            </a:r>
          </a:p>
          <a:p>
            <a:pPr marL="749808" lvl="1" indent="-457200"/>
            <a:r>
              <a:rPr lang="de-DE" sz="2000" dirty="0">
                <a:solidFill>
                  <a:schemeClr val="tx1"/>
                </a:solidFill>
              </a:rPr>
              <a:t>Montage, Inbetriebnahme und Wartung mechatronischer Systeme von komplexen Maschinen, Anlagen und Systemen.</a:t>
            </a:r>
          </a:p>
          <a:p>
            <a:pPr marL="457200" indent="-457200">
              <a:buFont typeface="+mj-lt"/>
              <a:buAutoNum type="arabicPeriod"/>
            </a:pPr>
            <a:r>
              <a:rPr lang="de-DE" sz="2400" dirty="0">
                <a:solidFill>
                  <a:schemeClr val="tx1"/>
                </a:solidFill>
              </a:rPr>
              <a:t>Maschinen- und Anlagenführer/in:</a:t>
            </a:r>
          </a:p>
          <a:p>
            <a:pPr marL="749808" lvl="1" indent="-457200"/>
            <a:r>
              <a:rPr lang="de-DE" sz="2000" b="0" i="0" dirty="0">
                <a:solidFill>
                  <a:schemeClr val="tx1"/>
                </a:solidFill>
                <a:effectLst/>
              </a:rPr>
              <a:t>Bedienen und prüfen Produktionsanlagen in der Industrie.</a:t>
            </a:r>
            <a:endParaRPr lang="de-DE" sz="2000" dirty="0">
              <a:solidFill>
                <a:schemeClr val="tx1"/>
              </a:solidFill>
            </a:endParaRPr>
          </a:p>
          <a:p>
            <a:pPr marL="457200" indent="-457200">
              <a:buFont typeface="+mj-lt"/>
              <a:buAutoNum type="arabicPeriod"/>
            </a:pPr>
            <a:r>
              <a:rPr lang="de-DE" sz="2400" dirty="0">
                <a:solidFill>
                  <a:schemeClr val="tx1"/>
                </a:solidFill>
              </a:rPr>
              <a:t>Metallbauer/in:</a:t>
            </a:r>
          </a:p>
          <a:p>
            <a:pPr marL="749808" lvl="1" indent="-457200"/>
            <a:r>
              <a:rPr lang="de-DE" sz="2000" dirty="0">
                <a:solidFill>
                  <a:schemeClr val="tx1"/>
                </a:solidFill>
              </a:rPr>
              <a:t>Formen, fertigen oder montieren von Gegenstände aus Stahl und anderen Metallen.</a:t>
            </a:r>
          </a:p>
        </p:txBody>
      </p:sp>
      <p:sp>
        <p:nvSpPr>
          <p:cNvPr id="6" name="Textfeld 5">
            <a:extLst>
              <a:ext uri="{FF2B5EF4-FFF2-40B4-BE49-F238E27FC236}">
                <a16:creationId xmlns:a16="http://schemas.microsoft.com/office/drawing/2014/main" id="{A55B1B35-ED83-148A-5B24-BCDC11177AC9}"/>
              </a:ext>
            </a:extLst>
          </p:cNvPr>
          <p:cNvSpPr txBox="1"/>
          <p:nvPr/>
        </p:nvSpPr>
        <p:spPr>
          <a:xfrm>
            <a:off x="8056606" y="0"/>
            <a:ext cx="4068720" cy="369332"/>
          </a:xfrm>
          <a:prstGeom prst="rect">
            <a:avLst/>
          </a:prstGeom>
          <a:noFill/>
        </p:spPr>
        <p:txBody>
          <a:bodyPr wrap="square">
            <a:spAutoFit/>
          </a:bodyPr>
          <a:lstStyle/>
          <a:p>
            <a:r>
              <a:rPr lang="de-DE" dirty="0"/>
              <a:t>(2) Allgemeiner Vergleich Berufsgruppen</a:t>
            </a:r>
          </a:p>
        </p:txBody>
      </p:sp>
    </p:spTree>
    <p:extLst>
      <p:ext uri="{BB962C8B-B14F-4D97-AF65-F5344CB8AC3E}">
        <p14:creationId xmlns:p14="http://schemas.microsoft.com/office/powerpoint/2010/main" val="562697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3BCEBC0-1FEE-432C-5B58-2126353A793B}"/>
              </a:ext>
            </a:extLst>
          </p:cNvPr>
          <p:cNvSpPr>
            <a:spLocks noGrp="1"/>
          </p:cNvSpPr>
          <p:nvPr>
            <p:ph type="title"/>
          </p:nvPr>
        </p:nvSpPr>
        <p:spPr/>
        <p:txBody>
          <a:bodyPr/>
          <a:lstStyle/>
          <a:p>
            <a:r>
              <a:rPr lang="de-DE" dirty="0"/>
              <a:t>Berufsstatistiken</a:t>
            </a:r>
          </a:p>
        </p:txBody>
      </p:sp>
      <p:graphicFrame>
        <p:nvGraphicFramePr>
          <p:cNvPr id="4" name="Tabelle 4">
            <a:extLst>
              <a:ext uri="{FF2B5EF4-FFF2-40B4-BE49-F238E27FC236}">
                <a16:creationId xmlns:a16="http://schemas.microsoft.com/office/drawing/2014/main" id="{BCB7A2E7-B9F0-A244-1FB9-6720FB724284}"/>
              </a:ext>
            </a:extLst>
          </p:cNvPr>
          <p:cNvGraphicFramePr>
            <a:graphicFrameLocks noGrp="1"/>
          </p:cNvGraphicFramePr>
          <p:nvPr>
            <p:ph idx="1"/>
            <p:extLst>
              <p:ext uri="{D42A27DB-BD31-4B8C-83A1-F6EECF244321}">
                <p14:modId xmlns:p14="http://schemas.microsoft.com/office/powerpoint/2010/main" val="473837544"/>
              </p:ext>
            </p:extLst>
          </p:nvPr>
        </p:nvGraphicFramePr>
        <p:xfrm>
          <a:off x="741405" y="1889741"/>
          <a:ext cx="11096368" cy="3078517"/>
        </p:xfrm>
        <a:graphic>
          <a:graphicData uri="http://schemas.openxmlformats.org/drawingml/2006/table">
            <a:tbl>
              <a:tblPr firstRow="1" bandRow="1">
                <a:tableStyleId>{5C22544A-7EE6-4342-B048-85BDC9FD1C3A}</a:tableStyleId>
              </a:tblPr>
              <a:tblGrid>
                <a:gridCol w="2774092">
                  <a:extLst>
                    <a:ext uri="{9D8B030D-6E8A-4147-A177-3AD203B41FA5}">
                      <a16:colId xmlns:a16="http://schemas.microsoft.com/office/drawing/2014/main" val="853591783"/>
                    </a:ext>
                  </a:extLst>
                </a:gridCol>
                <a:gridCol w="2774092">
                  <a:extLst>
                    <a:ext uri="{9D8B030D-6E8A-4147-A177-3AD203B41FA5}">
                      <a16:colId xmlns:a16="http://schemas.microsoft.com/office/drawing/2014/main" val="1321979308"/>
                    </a:ext>
                  </a:extLst>
                </a:gridCol>
                <a:gridCol w="2774092">
                  <a:extLst>
                    <a:ext uri="{9D8B030D-6E8A-4147-A177-3AD203B41FA5}">
                      <a16:colId xmlns:a16="http://schemas.microsoft.com/office/drawing/2014/main" val="1241377041"/>
                    </a:ext>
                  </a:extLst>
                </a:gridCol>
                <a:gridCol w="2774092">
                  <a:extLst>
                    <a:ext uri="{9D8B030D-6E8A-4147-A177-3AD203B41FA5}">
                      <a16:colId xmlns:a16="http://schemas.microsoft.com/office/drawing/2014/main" val="4101119102"/>
                    </a:ext>
                  </a:extLst>
                </a:gridCol>
              </a:tblGrid>
              <a:tr h="656791">
                <a:tc>
                  <a:txBody>
                    <a:bodyPr/>
                    <a:lstStyle/>
                    <a:p>
                      <a:endParaRPr lang="de-DE"/>
                    </a:p>
                  </a:txBody>
                  <a:tcPr/>
                </a:tc>
                <a:tc>
                  <a:txBody>
                    <a:bodyPr/>
                    <a:lstStyle/>
                    <a:p>
                      <a:r>
                        <a:rPr lang="de-DE" dirty="0"/>
                        <a:t>Mechatroniker/in</a:t>
                      </a:r>
                    </a:p>
                  </a:txBody>
                  <a:tcPr/>
                </a:tc>
                <a:tc>
                  <a:txBody>
                    <a:bodyPr/>
                    <a:lstStyle/>
                    <a:p>
                      <a:r>
                        <a:rPr lang="de-DE" dirty="0"/>
                        <a:t>Maschinen- und Anlagenführer/in</a:t>
                      </a:r>
                    </a:p>
                  </a:txBody>
                  <a:tcPr/>
                </a:tc>
                <a:tc>
                  <a:txBody>
                    <a:bodyPr/>
                    <a:lstStyle/>
                    <a:p>
                      <a:r>
                        <a:rPr lang="de-DE" dirty="0"/>
                        <a:t>Metallbauer/in</a:t>
                      </a:r>
                    </a:p>
                  </a:txBody>
                  <a:tcPr/>
                </a:tc>
                <a:extLst>
                  <a:ext uri="{0D108BD9-81ED-4DB2-BD59-A6C34878D82A}">
                    <a16:rowId xmlns:a16="http://schemas.microsoft.com/office/drawing/2014/main" val="2299532345"/>
                  </a:ext>
                </a:extLst>
              </a:tr>
              <a:tr h="380522">
                <a:tc>
                  <a:txBody>
                    <a:bodyPr/>
                    <a:lstStyle/>
                    <a:p>
                      <a:r>
                        <a:rPr lang="de-DE" dirty="0"/>
                        <a:t># Stellenanzeigen</a:t>
                      </a:r>
                      <a:r>
                        <a:rPr lang="de-DE" baseline="30000" dirty="0"/>
                        <a:t>1</a:t>
                      </a:r>
                      <a:endParaRPr lang="de-DE" dirty="0"/>
                    </a:p>
                  </a:txBody>
                  <a:tcPr/>
                </a:tc>
                <a:tc>
                  <a:txBody>
                    <a:bodyPr/>
                    <a:lstStyle/>
                    <a:p>
                      <a:r>
                        <a:rPr lang="de-DE" dirty="0"/>
                        <a:t>20.000</a:t>
                      </a:r>
                    </a:p>
                  </a:txBody>
                  <a:tcPr/>
                </a:tc>
                <a:tc>
                  <a:txBody>
                    <a:bodyPr/>
                    <a:lstStyle/>
                    <a:p>
                      <a:r>
                        <a:rPr lang="de-DE" dirty="0"/>
                        <a:t>22.000</a:t>
                      </a:r>
                    </a:p>
                  </a:txBody>
                  <a:tcPr/>
                </a:tc>
                <a:tc>
                  <a:txBody>
                    <a:bodyPr/>
                    <a:lstStyle/>
                    <a:p>
                      <a:r>
                        <a:rPr lang="de-DE" dirty="0"/>
                        <a:t>10.500</a:t>
                      </a:r>
                    </a:p>
                  </a:txBody>
                  <a:tcPr/>
                </a:tc>
                <a:extLst>
                  <a:ext uri="{0D108BD9-81ED-4DB2-BD59-A6C34878D82A}">
                    <a16:rowId xmlns:a16="http://schemas.microsoft.com/office/drawing/2014/main" val="1755552521"/>
                  </a:ext>
                </a:extLst>
              </a:tr>
              <a:tr h="380522">
                <a:tc>
                  <a:txBody>
                    <a:bodyPr/>
                    <a:lstStyle/>
                    <a:p>
                      <a:pPr lvl="1"/>
                      <a:r>
                        <a:rPr lang="de-DE" dirty="0"/>
                        <a:t>→ Ohne Zeitarbeit</a:t>
                      </a:r>
                      <a:r>
                        <a:rPr lang="de-DE" baseline="30000" dirty="0"/>
                        <a:t>1</a:t>
                      </a:r>
                      <a:endParaRPr lang="de-DE" dirty="0"/>
                    </a:p>
                  </a:txBody>
                  <a:tcPr/>
                </a:tc>
                <a:tc>
                  <a:txBody>
                    <a:bodyPr/>
                    <a:lstStyle/>
                    <a:p>
                      <a:r>
                        <a:rPr lang="de-DE" dirty="0"/>
                        <a:t>11.500</a:t>
                      </a:r>
                    </a:p>
                  </a:txBody>
                  <a:tcPr/>
                </a:tc>
                <a:tc>
                  <a:txBody>
                    <a:bodyPr/>
                    <a:lstStyle/>
                    <a:p>
                      <a:r>
                        <a:rPr lang="de-DE" dirty="0"/>
                        <a:t>7.500</a:t>
                      </a:r>
                    </a:p>
                  </a:txBody>
                  <a:tcPr/>
                </a:tc>
                <a:tc>
                  <a:txBody>
                    <a:bodyPr/>
                    <a:lstStyle/>
                    <a:p>
                      <a:r>
                        <a:rPr lang="de-DE" dirty="0"/>
                        <a:t>5.500</a:t>
                      </a:r>
                    </a:p>
                  </a:txBody>
                  <a:tcPr/>
                </a:tc>
                <a:extLst>
                  <a:ext uri="{0D108BD9-81ED-4DB2-BD59-A6C34878D82A}">
                    <a16:rowId xmlns:a16="http://schemas.microsoft.com/office/drawing/2014/main" val="4277684005"/>
                  </a:ext>
                </a:extLst>
              </a:tr>
              <a:tr h="380522">
                <a:tc>
                  <a:txBody>
                    <a:bodyPr/>
                    <a:lstStyle/>
                    <a:p>
                      <a:r>
                        <a:rPr lang="de-DE" dirty="0"/>
                        <a:t>Abgeschlossene Ausbildungsverträge</a:t>
                      </a:r>
                      <a:r>
                        <a:rPr lang="de-DE" baseline="30000" dirty="0"/>
                        <a:t>2</a:t>
                      </a:r>
                    </a:p>
                  </a:txBody>
                  <a:tcPr/>
                </a:tc>
                <a:tc>
                  <a:txBody>
                    <a:bodyPr/>
                    <a:lstStyle/>
                    <a:p>
                      <a:r>
                        <a:rPr lang="de-DE" dirty="0"/>
                        <a:t>7. 500</a:t>
                      </a:r>
                    </a:p>
                  </a:txBody>
                  <a:tcPr/>
                </a:tc>
                <a:tc>
                  <a:txBody>
                    <a:bodyPr/>
                    <a:lstStyle/>
                    <a:p>
                      <a:r>
                        <a:rPr lang="en-US" dirty="0"/>
                        <a:t>3.500</a:t>
                      </a:r>
                      <a:endParaRPr lang="de-DE" dirty="0"/>
                    </a:p>
                  </a:txBody>
                  <a:tcPr/>
                </a:tc>
                <a:tc>
                  <a:txBody>
                    <a:bodyPr/>
                    <a:lstStyle/>
                    <a:p>
                      <a:r>
                        <a:rPr lang="de-DE" dirty="0"/>
                        <a:t>4.500</a:t>
                      </a:r>
                    </a:p>
                  </a:txBody>
                  <a:tcPr/>
                </a:tc>
                <a:extLst>
                  <a:ext uri="{0D108BD9-81ED-4DB2-BD59-A6C34878D82A}">
                    <a16:rowId xmlns:a16="http://schemas.microsoft.com/office/drawing/2014/main" val="4230987097"/>
                  </a:ext>
                </a:extLst>
              </a:tr>
              <a:tr h="380522">
                <a:tc>
                  <a:txBody>
                    <a:bodyPr/>
                    <a:lstStyle/>
                    <a:p>
                      <a:r>
                        <a:rPr lang="de-DE" dirty="0"/>
                        <a:t>Ausbildungsdauer</a:t>
                      </a:r>
                      <a:r>
                        <a:rPr lang="de-DE" baseline="30000" dirty="0"/>
                        <a:t>3</a:t>
                      </a:r>
                    </a:p>
                  </a:txBody>
                  <a:tcPr/>
                </a:tc>
                <a:tc>
                  <a:txBody>
                    <a:bodyPr/>
                    <a:lstStyle/>
                    <a:p>
                      <a:r>
                        <a:rPr lang="en-US" sz="1800" b="0" i="0" kern="1200" dirty="0">
                          <a:solidFill>
                            <a:schemeClr val="dk1"/>
                          </a:solidFill>
                          <a:effectLst/>
                          <a:latin typeface="+mn-lt"/>
                          <a:ea typeface="+mn-ea"/>
                          <a:cs typeface="+mn-cs"/>
                        </a:rPr>
                        <a:t>3.5 Jahre</a:t>
                      </a:r>
                      <a:endParaRPr lang="de-DE" dirty="0"/>
                    </a:p>
                  </a:txBody>
                  <a:tcPr/>
                </a:tc>
                <a:tc>
                  <a:txBody>
                    <a:bodyPr/>
                    <a:lstStyle/>
                    <a:p>
                      <a:r>
                        <a:rPr lang="de-DE" dirty="0"/>
                        <a:t>2 Jahre</a:t>
                      </a:r>
                    </a:p>
                  </a:txBody>
                  <a:tcPr/>
                </a:tc>
                <a:tc>
                  <a:txBody>
                    <a:bodyPr/>
                    <a:lstStyle/>
                    <a:p>
                      <a:r>
                        <a:rPr lang="en-US" sz="1800" b="0" i="0" kern="1200" dirty="0">
                          <a:solidFill>
                            <a:schemeClr val="dk1"/>
                          </a:solidFill>
                          <a:effectLst/>
                          <a:latin typeface="+mn-lt"/>
                          <a:ea typeface="+mn-ea"/>
                          <a:cs typeface="+mn-cs"/>
                        </a:rPr>
                        <a:t>3.5 Jahre</a:t>
                      </a:r>
                      <a:endParaRPr lang="de-DE" dirty="0"/>
                    </a:p>
                  </a:txBody>
                  <a:tcPr/>
                </a:tc>
                <a:extLst>
                  <a:ext uri="{0D108BD9-81ED-4DB2-BD59-A6C34878D82A}">
                    <a16:rowId xmlns:a16="http://schemas.microsoft.com/office/drawing/2014/main" val="1536549235"/>
                  </a:ext>
                </a:extLst>
              </a:tr>
              <a:tr h="380522">
                <a:tc>
                  <a:txBody>
                    <a:bodyPr/>
                    <a:lstStyle/>
                    <a:p>
                      <a:r>
                        <a:rPr lang="de-DE" dirty="0"/>
                        <a:t>Überwiegender Schulabschluss</a:t>
                      </a:r>
                      <a:r>
                        <a:rPr lang="de-DE" baseline="30000" dirty="0"/>
                        <a:t>3</a:t>
                      </a:r>
                      <a:endParaRPr lang="de-DE" dirty="0"/>
                    </a:p>
                  </a:txBody>
                  <a:tcPr/>
                </a:tc>
                <a:tc>
                  <a:txBody>
                    <a:bodyPr/>
                    <a:lstStyle/>
                    <a:p>
                      <a:r>
                        <a:rPr lang="de-DE" dirty="0"/>
                        <a:t>Realschule</a:t>
                      </a:r>
                    </a:p>
                  </a:txBody>
                  <a:tcPr/>
                </a:tc>
                <a:tc>
                  <a:txBody>
                    <a:bodyPr/>
                    <a:lstStyle/>
                    <a:p>
                      <a:r>
                        <a:rPr lang="de-DE" dirty="0"/>
                        <a:t>Hauptschule</a:t>
                      </a:r>
                    </a:p>
                  </a:txBody>
                  <a:tcPr/>
                </a:tc>
                <a:tc>
                  <a:txBody>
                    <a:bodyPr/>
                    <a:lstStyle/>
                    <a:p>
                      <a:r>
                        <a:rPr lang="de-DE" dirty="0"/>
                        <a:t>Hauptschule</a:t>
                      </a:r>
                    </a:p>
                  </a:txBody>
                  <a:tcPr/>
                </a:tc>
                <a:extLst>
                  <a:ext uri="{0D108BD9-81ED-4DB2-BD59-A6C34878D82A}">
                    <a16:rowId xmlns:a16="http://schemas.microsoft.com/office/drawing/2014/main" val="566324579"/>
                  </a:ext>
                </a:extLst>
              </a:tr>
            </a:tbl>
          </a:graphicData>
        </a:graphic>
      </p:graphicFrame>
      <p:sp>
        <p:nvSpPr>
          <p:cNvPr id="5" name="Textfeld 4">
            <a:extLst>
              <a:ext uri="{FF2B5EF4-FFF2-40B4-BE49-F238E27FC236}">
                <a16:creationId xmlns:a16="http://schemas.microsoft.com/office/drawing/2014/main" id="{8D5ED97D-F8FA-819B-753B-E832B43C93F9}"/>
              </a:ext>
            </a:extLst>
          </p:cNvPr>
          <p:cNvSpPr txBox="1"/>
          <p:nvPr/>
        </p:nvSpPr>
        <p:spPr>
          <a:xfrm>
            <a:off x="741405" y="5360665"/>
            <a:ext cx="11096368" cy="369332"/>
          </a:xfrm>
          <a:prstGeom prst="rect">
            <a:avLst/>
          </a:prstGeom>
          <a:noFill/>
        </p:spPr>
        <p:txBody>
          <a:bodyPr wrap="square" rtlCol="0">
            <a:spAutoFit/>
          </a:bodyPr>
          <a:lstStyle/>
          <a:p>
            <a:r>
              <a:rPr lang="de-DE" dirty="0"/>
              <a:t>Zahlen gerundet auf nächste 500</a:t>
            </a:r>
          </a:p>
        </p:txBody>
      </p:sp>
      <p:sp>
        <p:nvSpPr>
          <p:cNvPr id="7" name="Textfeld 6">
            <a:extLst>
              <a:ext uri="{FF2B5EF4-FFF2-40B4-BE49-F238E27FC236}">
                <a16:creationId xmlns:a16="http://schemas.microsoft.com/office/drawing/2014/main" id="{E009F47E-4AD0-8A7B-3716-1B97DB8E0D7D}"/>
              </a:ext>
            </a:extLst>
          </p:cNvPr>
          <p:cNvSpPr txBox="1"/>
          <p:nvPr/>
        </p:nvSpPr>
        <p:spPr>
          <a:xfrm>
            <a:off x="8247363" y="5129832"/>
            <a:ext cx="6096000" cy="1200329"/>
          </a:xfrm>
          <a:prstGeom prst="rect">
            <a:avLst/>
          </a:prstGeom>
          <a:noFill/>
        </p:spPr>
        <p:txBody>
          <a:bodyPr wrap="square">
            <a:spAutoFit/>
          </a:bodyPr>
          <a:lstStyle/>
          <a:p>
            <a:r>
              <a:rPr lang="de-DE" dirty="0"/>
              <a:t>Stichtag: 17.06.2022</a:t>
            </a:r>
          </a:p>
          <a:p>
            <a:pPr marL="342900" indent="-342900">
              <a:buAutoNum type="arabicParenR"/>
            </a:pPr>
            <a:r>
              <a:rPr lang="de-DE" dirty="0">
                <a:hlinkClick r:id="rId3"/>
              </a:rPr>
              <a:t>www.arbeitsagentur.de/</a:t>
            </a:r>
            <a:endParaRPr lang="de-DE" dirty="0"/>
          </a:p>
          <a:p>
            <a:pPr marL="342900" indent="-342900">
              <a:buAutoNum type="arabicParenR"/>
            </a:pPr>
            <a:r>
              <a:rPr lang="de-DE" dirty="0"/>
              <a:t>IG Metall </a:t>
            </a:r>
            <a:r>
              <a:rPr lang="de-DE" sz="700" dirty="0"/>
              <a:t>(</a:t>
            </a:r>
            <a:r>
              <a:rPr lang="de-DE" sz="700" dirty="0">
                <a:hlinkClick r:id="rId4"/>
              </a:rPr>
              <a:t>https://wap.igmetall.de/docs_20210316_IGM___Ausbildungsbilanz_2020_40cea7f9623dea3faaf9a870c41e5c217d5ef5da.pdf</a:t>
            </a:r>
            <a:r>
              <a:rPr lang="de-DE" sz="700" dirty="0"/>
              <a:t>)</a:t>
            </a:r>
          </a:p>
          <a:p>
            <a:pPr marL="342900" indent="-342900">
              <a:buAutoNum type="arabicParenR"/>
            </a:pPr>
            <a:r>
              <a:rPr lang="de-DE" dirty="0" err="1"/>
              <a:t>Berufenet</a:t>
            </a:r>
            <a:endParaRPr lang="de-DE" dirty="0"/>
          </a:p>
        </p:txBody>
      </p:sp>
      <p:sp>
        <p:nvSpPr>
          <p:cNvPr id="10" name="Textfeld 9">
            <a:extLst>
              <a:ext uri="{FF2B5EF4-FFF2-40B4-BE49-F238E27FC236}">
                <a16:creationId xmlns:a16="http://schemas.microsoft.com/office/drawing/2014/main" id="{182034BE-C3CE-147F-F13A-5759E78F2811}"/>
              </a:ext>
            </a:extLst>
          </p:cNvPr>
          <p:cNvSpPr txBox="1"/>
          <p:nvPr/>
        </p:nvSpPr>
        <p:spPr>
          <a:xfrm>
            <a:off x="8056606" y="0"/>
            <a:ext cx="4068720" cy="369332"/>
          </a:xfrm>
          <a:prstGeom prst="rect">
            <a:avLst/>
          </a:prstGeom>
          <a:noFill/>
        </p:spPr>
        <p:txBody>
          <a:bodyPr wrap="square">
            <a:spAutoFit/>
          </a:bodyPr>
          <a:lstStyle/>
          <a:p>
            <a:r>
              <a:rPr lang="de-DE" dirty="0"/>
              <a:t>(2) Allgemeiner Vergleich Berufsgruppen</a:t>
            </a:r>
          </a:p>
        </p:txBody>
      </p:sp>
    </p:spTree>
    <p:extLst>
      <p:ext uri="{BB962C8B-B14F-4D97-AF65-F5344CB8AC3E}">
        <p14:creationId xmlns:p14="http://schemas.microsoft.com/office/powerpoint/2010/main" val="4674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A1A51B-CCD3-D533-CFBA-9A8CCBE65D16}"/>
              </a:ext>
            </a:extLst>
          </p:cNvPr>
          <p:cNvSpPr>
            <a:spLocks noGrp="1"/>
          </p:cNvSpPr>
          <p:nvPr>
            <p:ph type="title"/>
          </p:nvPr>
        </p:nvSpPr>
        <p:spPr/>
        <p:txBody>
          <a:bodyPr/>
          <a:lstStyle/>
          <a:p>
            <a:r>
              <a:rPr lang="de-DE" dirty="0"/>
              <a:t>Stellenausschreibung Aufbau</a:t>
            </a:r>
          </a:p>
        </p:txBody>
      </p:sp>
      <p:sp>
        <p:nvSpPr>
          <p:cNvPr id="6" name="Textplatzhalter 5">
            <a:extLst>
              <a:ext uri="{FF2B5EF4-FFF2-40B4-BE49-F238E27FC236}">
                <a16:creationId xmlns:a16="http://schemas.microsoft.com/office/drawing/2014/main" id="{FCC6D537-DCA9-8272-8E77-47BF066AE83D}"/>
              </a:ext>
            </a:extLst>
          </p:cNvPr>
          <p:cNvSpPr>
            <a:spLocks noGrp="1"/>
          </p:cNvSpPr>
          <p:nvPr>
            <p:ph type="body" idx="1"/>
          </p:nvPr>
        </p:nvSpPr>
        <p:spPr>
          <a:ln w="19050">
            <a:solidFill>
              <a:schemeClr val="tx1"/>
            </a:solidFill>
          </a:ln>
        </p:spPr>
        <p:txBody>
          <a:bodyPr/>
          <a:lstStyle/>
          <a:p>
            <a:r>
              <a:rPr lang="de-DE" cap="none" dirty="0">
                <a:solidFill>
                  <a:schemeClr val="tx1"/>
                </a:solidFill>
              </a:rPr>
              <a:t>Aus der Industrie:</a:t>
            </a:r>
          </a:p>
        </p:txBody>
      </p:sp>
      <p:sp>
        <p:nvSpPr>
          <p:cNvPr id="7" name="Inhaltsplatzhalter 6">
            <a:extLst>
              <a:ext uri="{FF2B5EF4-FFF2-40B4-BE49-F238E27FC236}">
                <a16:creationId xmlns:a16="http://schemas.microsoft.com/office/drawing/2014/main" id="{AE4322F3-81D5-3CF0-4DDB-1595FBB6B576}"/>
              </a:ext>
            </a:extLst>
          </p:cNvPr>
          <p:cNvSpPr>
            <a:spLocks noGrp="1"/>
          </p:cNvSpPr>
          <p:nvPr>
            <p:ph sz="half" idx="2"/>
          </p:nvPr>
        </p:nvSpPr>
        <p:spPr>
          <a:ln w="19050">
            <a:solidFill>
              <a:schemeClr val="tx1"/>
            </a:solidFill>
          </a:ln>
        </p:spPr>
        <p:txBody>
          <a:bodyPr>
            <a:normAutofit fontScale="77500" lnSpcReduction="20000"/>
          </a:bodyPr>
          <a:lstStyle/>
          <a:p>
            <a:r>
              <a:rPr lang="de-DE" dirty="0"/>
              <a:t>Über uns:</a:t>
            </a:r>
          </a:p>
          <a:p>
            <a:r>
              <a:rPr lang="de-DE" dirty="0"/>
              <a:t>Wir sind ein mittelständisches Unternehmen. Unser Tätigkeitsspektrum umfasst den gesamten Elektroanlagenbau in den Teilbereichen </a:t>
            </a:r>
            <a:r>
              <a:rPr lang="de-DE" dirty="0">
                <a:solidFill>
                  <a:schemeClr val="accent2"/>
                </a:solidFill>
              </a:rPr>
              <a:t>Elektro-, Mess-, Steuer-, Regelungs- und Automatisierungstechnik</a:t>
            </a:r>
            <a:r>
              <a:rPr lang="de-DE" dirty="0"/>
              <a:t>. Die zunehmend erforderliche </a:t>
            </a:r>
            <a:r>
              <a:rPr lang="de-DE" dirty="0">
                <a:solidFill>
                  <a:schemeClr val="accent2"/>
                </a:solidFill>
              </a:rPr>
              <a:t>Automatisierung</a:t>
            </a:r>
            <a:r>
              <a:rPr lang="de-DE" dirty="0"/>
              <a:t> wird im Auftrag unserer Kunden kompetent umgesetzt.</a:t>
            </a:r>
          </a:p>
          <a:p>
            <a:r>
              <a:rPr lang="de-DE" dirty="0"/>
              <a:t>Ihre Tätigkeiten:</a:t>
            </a:r>
          </a:p>
          <a:p>
            <a:pPr lvl="1"/>
            <a:r>
              <a:rPr lang="de-DE" dirty="0"/>
              <a:t>[…]</a:t>
            </a:r>
          </a:p>
          <a:p>
            <a:pPr marL="201168" lvl="1" indent="0">
              <a:buNone/>
            </a:pPr>
            <a:endParaRPr lang="de-DE" dirty="0"/>
          </a:p>
          <a:p>
            <a:r>
              <a:rPr lang="de-DE" dirty="0"/>
              <a:t>Anforderungen:</a:t>
            </a:r>
          </a:p>
          <a:p>
            <a:pPr lvl="1"/>
            <a:r>
              <a:rPr lang="de-DE" dirty="0"/>
              <a:t>Abgeschlossene Ausbildung</a:t>
            </a:r>
          </a:p>
          <a:p>
            <a:pPr lvl="1"/>
            <a:r>
              <a:rPr lang="de-DE" dirty="0"/>
              <a:t>[…]</a:t>
            </a:r>
          </a:p>
          <a:p>
            <a:pPr marL="0" indent="0">
              <a:buNone/>
            </a:pPr>
            <a:endParaRPr lang="de-DE" dirty="0"/>
          </a:p>
        </p:txBody>
      </p:sp>
      <p:sp>
        <p:nvSpPr>
          <p:cNvPr id="8" name="Textplatzhalter 7">
            <a:extLst>
              <a:ext uri="{FF2B5EF4-FFF2-40B4-BE49-F238E27FC236}">
                <a16:creationId xmlns:a16="http://schemas.microsoft.com/office/drawing/2014/main" id="{6A694155-6F3A-8198-41C5-787704CC2151}"/>
              </a:ext>
            </a:extLst>
          </p:cNvPr>
          <p:cNvSpPr>
            <a:spLocks noGrp="1"/>
          </p:cNvSpPr>
          <p:nvPr>
            <p:ph type="body" sz="quarter" idx="3"/>
          </p:nvPr>
        </p:nvSpPr>
        <p:spPr>
          <a:ln w="19050">
            <a:solidFill>
              <a:schemeClr val="tx1"/>
            </a:solidFill>
          </a:ln>
        </p:spPr>
        <p:txBody>
          <a:bodyPr/>
          <a:lstStyle/>
          <a:p>
            <a:r>
              <a:rPr lang="de-DE" cap="none" dirty="0">
                <a:solidFill>
                  <a:schemeClr val="tx1"/>
                </a:solidFill>
              </a:rPr>
              <a:t>Von einem Personaldienstleister</a:t>
            </a:r>
          </a:p>
        </p:txBody>
      </p:sp>
      <p:sp>
        <p:nvSpPr>
          <p:cNvPr id="9" name="Inhaltsplatzhalter 8">
            <a:extLst>
              <a:ext uri="{FF2B5EF4-FFF2-40B4-BE49-F238E27FC236}">
                <a16:creationId xmlns:a16="http://schemas.microsoft.com/office/drawing/2014/main" id="{F3E488A7-13F2-4018-028B-957ADBDC86CF}"/>
              </a:ext>
            </a:extLst>
          </p:cNvPr>
          <p:cNvSpPr>
            <a:spLocks noGrp="1"/>
          </p:cNvSpPr>
          <p:nvPr>
            <p:ph sz="quarter" idx="4"/>
          </p:nvPr>
        </p:nvSpPr>
        <p:spPr>
          <a:xfrm>
            <a:off x="6217920" y="2582334"/>
            <a:ext cx="4937760" cy="2427816"/>
          </a:xfrm>
          <a:ln w="19050">
            <a:solidFill>
              <a:schemeClr val="tx1"/>
            </a:solidFill>
          </a:ln>
        </p:spPr>
        <p:txBody>
          <a:bodyPr>
            <a:normAutofit fontScale="77500" lnSpcReduction="20000"/>
          </a:bodyPr>
          <a:lstStyle/>
          <a:p>
            <a:r>
              <a:rPr lang="de-DE" dirty="0"/>
              <a:t>Für unseren namhaften Kunden aus [Ort] suchen wir zum nächstmöglichen Zeitpunkt einen … (m/w/d).</a:t>
            </a:r>
          </a:p>
          <a:p>
            <a:r>
              <a:rPr lang="de-DE" dirty="0"/>
              <a:t>Über uns (d.h. </a:t>
            </a:r>
            <a:r>
              <a:rPr lang="de-DE" cap="none" dirty="0">
                <a:solidFill>
                  <a:schemeClr val="tx1"/>
                </a:solidFill>
              </a:rPr>
              <a:t>Personaldienstleister)</a:t>
            </a:r>
            <a:r>
              <a:rPr lang="de-DE" dirty="0"/>
              <a:t>:</a:t>
            </a:r>
          </a:p>
          <a:p>
            <a:pPr lvl="1"/>
            <a:r>
              <a:rPr lang="de-DE" dirty="0"/>
              <a:t>grün[…]</a:t>
            </a:r>
          </a:p>
          <a:p>
            <a:r>
              <a:rPr lang="de-DE" dirty="0"/>
              <a:t>Ihre Tätigkeiten:</a:t>
            </a:r>
          </a:p>
          <a:p>
            <a:pPr lvl="1"/>
            <a:r>
              <a:rPr lang="de-DE" dirty="0"/>
              <a:t>[…]</a:t>
            </a:r>
          </a:p>
          <a:p>
            <a:r>
              <a:rPr lang="de-DE" dirty="0"/>
              <a:t>Anforderungen:</a:t>
            </a:r>
          </a:p>
          <a:p>
            <a:pPr lvl="1"/>
            <a:r>
              <a:rPr lang="de-DE" dirty="0"/>
              <a:t>Abgeschlossene Ausbildung</a:t>
            </a:r>
          </a:p>
          <a:p>
            <a:pPr lvl="1"/>
            <a:r>
              <a:rPr lang="de-DE" dirty="0"/>
              <a:t>[…]</a:t>
            </a:r>
          </a:p>
          <a:p>
            <a:pPr lvl="1"/>
            <a:endParaRPr lang="de-DE" dirty="0"/>
          </a:p>
        </p:txBody>
      </p:sp>
      <p:sp>
        <p:nvSpPr>
          <p:cNvPr id="5" name="Textfeld 4">
            <a:extLst>
              <a:ext uri="{FF2B5EF4-FFF2-40B4-BE49-F238E27FC236}">
                <a16:creationId xmlns:a16="http://schemas.microsoft.com/office/drawing/2014/main" id="{628DF55E-3427-B9F6-4BA6-0039B49EE1D2}"/>
              </a:ext>
            </a:extLst>
          </p:cNvPr>
          <p:cNvSpPr txBox="1"/>
          <p:nvPr/>
        </p:nvSpPr>
        <p:spPr>
          <a:xfrm>
            <a:off x="7524750" y="47750"/>
            <a:ext cx="4591050" cy="369332"/>
          </a:xfrm>
          <a:prstGeom prst="rect">
            <a:avLst/>
          </a:prstGeom>
          <a:noFill/>
        </p:spPr>
        <p:txBody>
          <a:bodyPr wrap="square">
            <a:spAutoFit/>
          </a:bodyPr>
          <a:lstStyle/>
          <a:p>
            <a:r>
              <a:rPr lang="de-DE" dirty="0"/>
              <a:t>(3) </a:t>
            </a:r>
            <a:r>
              <a:rPr lang="de-DE" dirty="0" err="1"/>
              <a:t>Pre</a:t>
            </a:r>
            <a:r>
              <a:rPr lang="de-DE" dirty="0"/>
              <a:t>-Processing von Stellenausschreibungen</a:t>
            </a:r>
          </a:p>
        </p:txBody>
      </p:sp>
    </p:spTree>
    <p:extLst>
      <p:ext uri="{BB962C8B-B14F-4D97-AF65-F5344CB8AC3E}">
        <p14:creationId xmlns:p14="http://schemas.microsoft.com/office/powerpoint/2010/main" val="3127726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a:extLst>
              <a:ext uri="{FF2B5EF4-FFF2-40B4-BE49-F238E27FC236}">
                <a16:creationId xmlns:a16="http://schemas.microsoft.com/office/drawing/2014/main" id="{2E53F10D-0BFB-7E4B-3E6A-2C0B36184EAB}"/>
              </a:ext>
            </a:extLst>
          </p:cNvPr>
          <p:cNvSpPr>
            <a:spLocks noGrp="1"/>
          </p:cNvSpPr>
          <p:nvPr>
            <p:ph type="title"/>
          </p:nvPr>
        </p:nvSpPr>
        <p:spPr/>
        <p:txBody>
          <a:bodyPr/>
          <a:lstStyle/>
          <a:p>
            <a:r>
              <a:rPr lang="de-DE" dirty="0"/>
              <a:t>Textverarbeitung</a:t>
            </a:r>
          </a:p>
        </p:txBody>
      </p:sp>
      <p:sp>
        <p:nvSpPr>
          <p:cNvPr id="8" name="Inhaltsplatzhalter 7">
            <a:extLst>
              <a:ext uri="{FF2B5EF4-FFF2-40B4-BE49-F238E27FC236}">
                <a16:creationId xmlns:a16="http://schemas.microsoft.com/office/drawing/2014/main" id="{E8889C07-0902-5FC5-95CD-A773291BC974}"/>
              </a:ext>
            </a:extLst>
          </p:cNvPr>
          <p:cNvSpPr>
            <a:spLocks noGrp="1"/>
          </p:cNvSpPr>
          <p:nvPr>
            <p:ph idx="1"/>
          </p:nvPr>
        </p:nvSpPr>
        <p:spPr/>
        <p:txBody>
          <a:bodyPr>
            <a:normAutofit lnSpcReduction="10000"/>
          </a:bodyPr>
          <a:lstStyle/>
          <a:p>
            <a:r>
              <a:rPr lang="de-DE" dirty="0"/>
              <a:t>„Standard“ </a:t>
            </a:r>
            <a:r>
              <a:rPr lang="de-DE" dirty="0" err="1"/>
              <a:t>pre-processing</a:t>
            </a:r>
            <a:endParaRPr lang="de-DE" dirty="0"/>
          </a:p>
          <a:p>
            <a:pPr marL="457200" indent="-457200">
              <a:buFont typeface="+mj-lt"/>
              <a:buAutoNum type="arabicPeriod"/>
            </a:pPr>
            <a:r>
              <a:rPr lang="de-DE" dirty="0"/>
              <a:t>Entfernen von Sonderzeichen</a:t>
            </a:r>
          </a:p>
          <a:p>
            <a:pPr marL="457200" indent="-457200">
              <a:buFont typeface="+mj-lt"/>
              <a:buAutoNum type="arabicPeriod"/>
            </a:pPr>
            <a:r>
              <a:rPr lang="de-DE" dirty="0" err="1"/>
              <a:t>Tokenization</a:t>
            </a:r>
            <a:r>
              <a:rPr lang="de-DE" dirty="0"/>
              <a:t> (</a:t>
            </a:r>
            <a:r>
              <a:rPr lang="de-DE" dirty="0" err="1"/>
              <a:t>nltk</a:t>
            </a:r>
            <a:r>
              <a:rPr lang="de-DE" dirty="0"/>
              <a:t>)</a:t>
            </a:r>
          </a:p>
          <a:p>
            <a:pPr marL="457200" indent="-457200">
              <a:buFont typeface="+mj-lt"/>
              <a:buAutoNum type="arabicPeriod"/>
            </a:pPr>
            <a:r>
              <a:rPr lang="de-DE" dirty="0" err="1"/>
              <a:t>Lemmatisation</a:t>
            </a:r>
            <a:r>
              <a:rPr lang="de-DE" dirty="0"/>
              <a:t>  (</a:t>
            </a:r>
            <a:r>
              <a:rPr lang="de-DE" dirty="0" err="1"/>
              <a:t>HanoverTagger</a:t>
            </a:r>
            <a:r>
              <a:rPr lang="de-DE" dirty="0"/>
              <a:t>)</a:t>
            </a:r>
          </a:p>
          <a:p>
            <a:pPr marL="457200" indent="-457200">
              <a:buFont typeface="+mj-lt"/>
              <a:buAutoNum type="arabicPeriod"/>
            </a:pPr>
            <a:r>
              <a:rPr lang="de-DE" dirty="0" err="1"/>
              <a:t>Stop</a:t>
            </a:r>
            <a:r>
              <a:rPr lang="de-DE" dirty="0"/>
              <a:t> </a:t>
            </a:r>
            <a:r>
              <a:rPr lang="de-DE" dirty="0" err="1"/>
              <a:t>word</a:t>
            </a:r>
            <a:r>
              <a:rPr lang="de-DE" dirty="0"/>
              <a:t> </a:t>
            </a:r>
            <a:r>
              <a:rPr lang="de-DE" dirty="0" err="1"/>
              <a:t>removal</a:t>
            </a:r>
            <a:r>
              <a:rPr lang="de-DE" dirty="0"/>
              <a:t> (</a:t>
            </a:r>
            <a:r>
              <a:rPr lang="de-DE" dirty="0" err="1"/>
              <a:t>nltk</a:t>
            </a:r>
            <a:r>
              <a:rPr lang="de-DE" dirty="0"/>
              <a:t>)</a:t>
            </a:r>
          </a:p>
          <a:p>
            <a:pPr marL="457200" indent="-457200">
              <a:buFont typeface="+mj-lt"/>
              <a:buAutoNum type="arabicPeriod"/>
            </a:pPr>
            <a:endParaRPr lang="de-DE" dirty="0"/>
          </a:p>
          <a:p>
            <a:pPr marL="0" indent="0">
              <a:buNone/>
            </a:pPr>
            <a:r>
              <a:rPr lang="en-US" dirty="0" err="1">
                <a:solidFill>
                  <a:srgbClr val="FF0000"/>
                </a:solidFill>
              </a:rPr>
              <a:t>U</a:t>
            </a:r>
            <a:r>
              <a:rPr lang="en-US" dirty="0" err="1"/>
              <a:t>mweltfreundlich</a:t>
            </a:r>
            <a:r>
              <a:rPr lang="en-US" dirty="0"/>
              <a:t>, </a:t>
            </a:r>
            <a:r>
              <a:rPr lang="en-US" dirty="0" err="1"/>
              <a:t>umweltfreundlich</a:t>
            </a:r>
            <a:r>
              <a:rPr lang="en-US" dirty="0" err="1">
                <a:solidFill>
                  <a:srgbClr val="FF0000"/>
                </a:solidFill>
              </a:rPr>
              <a:t>er</a:t>
            </a:r>
            <a:r>
              <a:rPr lang="en-US" dirty="0"/>
              <a:t> </a:t>
            </a:r>
            <a:r>
              <a:rPr lang="en-US" dirty="0" err="1"/>
              <a:t>Beruf</a:t>
            </a:r>
            <a:r>
              <a:rPr lang="en-US" dirty="0"/>
              <a:t>, </a:t>
            </a:r>
            <a:r>
              <a:rPr lang="en-US" dirty="0" err="1"/>
              <a:t>umweltfreundlich</a:t>
            </a:r>
            <a:r>
              <a:rPr lang="en-US" dirty="0" err="1">
                <a:solidFill>
                  <a:srgbClr val="FF0000"/>
                </a:solidFill>
              </a:rPr>
              <a:t>es</a:t>
            </a:r>
            <a:r>
              <a:rPr lang="en-US" dirty="0"/>
              <a:t> </a:t>
            </a:r>
            <a:r>
              <a:rPr lang="en-US" dirty="0" err="1"/>
              <a:t>Unternehmen</a:t>
            </a:r>
            <a:r>
              <a:rPr lang="en-US" dirty="0"/>
              <a:t>, </a:t>
            </a:r>
            <a:r>
              <a:rPr lang="en-US" dirty="0" err="1"/>
              <a:t>umweltfreundlich</a:t>
            </a:r>
            <a:r>
              <a:rPr lang="en-US" dirty="0" err="1">
                <a:solidFill>
                  <a:srgbClr val="FF0000"/>
                </a:solidFill>
              </a:rPr>
              <a:t>e</a:t>
            </a:r>
            <a:r>
              <a:rPr lang="en-US" dirty="0"/>
              <a:t> </a:t>
            </a:r>
            <a:r>
              <a:rPr lang="en-US" dirty="0" err="1"/>
              <a:t>Methoden</a:t>
            </a:r>
            <a:r>
              <a:rPr lang="en-US" dirty="0"/>
              <a:t> </a:t>
            </a:r>
          </a:p>
          <a:p>
            <a:pPr>
              <a:buFont typeface="Wingdings" panose="05000000000000000000" pitchFamily="2" charset="2"/>
              <a:buChar char="à"/>
            </a:pPr>
            <a:r>
              <a:rPr lang="en-US" dirty="0" err="1"/>
              <a:t>umweltfreundlich</a:t>
            </a:r>
            <a:endParaRPr lang="en-US" dirty="0"/>
          </a:p>
          <a:p>
            <a:pPr marL="0" indent="0">
              <a:buNone/>
            </a:pPr>
            <a:r>
              <a:rPr lang="en-US" b="1" dirty="0" err="1"/>
              <a:t>Wichtige</a:t>
            </a:r>
            <a:r>
              <a:rPr lang="en-US" b="1" dirty="0"/>
              <a:t> </a:t>
            </a:r>
            <a:r>
              <a:rPr lang="de-DE" b="1" dirty="0"/>
              <a:t>Voraussetzung</a:t>
            </a:r>
            <a:r>
              <a:rPr lang="en-US" b="1" dirty="0"/>
              <a:t> für string matching!</a:t>
            </a:r>
            <a:endParaRPr lang="de-DE" b="1" dirty="0"/>
          </a:p>
        </p:txBody>
      </p:sp>
      <p:sp>
        <p:nvSpPr>
          <p:cNvPr id="9" name="Textfeld 8">
            <a:extLst>
              <a:ext uri="{FF2B5EF4-FFF2-40B4-BE49-F238E27FC236}">
                <a16:creationId xmlns:a16="http://schemas.microsoft.com/office/drawing/2014/main" id="{DB95A056-2F29-1DDA-A917-998A28A05294}"/>
              </a:ext>
            </a:extLst>
          </p:cNvPr>
          <p:cNvSpPr txBox="1"/>
          <p:nvPr/>
        </p:nvSpPr>
        <p:spPr>
          <a:xfrm>
            <a:off x="7524750" y="47750"/>
            <a:ext cx="4591050" cy="369332"/>
          </a:xfrm>
          <a:prstGeom prst="rect">
            <a:avLst/>
          </a:prstGeom>
          <a:noFill/>
        </p:spPr>
        <p:txBody>
          <a:bodyPr wrap="square">
            <a:spAutoFit/>
          </a:bodyPr>
          <a:lstStyle/>
          <a:p>
            <a:r>
              <a:rPr lang="de-DE" dirty="0"/>
              <a:t>(3) </a:t>
            </a:r>
            <a:r>
              <a:rPr lang="de-DE" dirty="0" err="1"/>
              <a:t>Pre</a:t>
            </a:r>
            <a:r>
              <a:rPr lang="de-DE" dirty="0"/>
              <a:t>-Processing von Stellenausschreibungen</a:t>
            </a:r>
          </a:p>
        </p:txBody>
      </p:sp>
      <p:sp>
        <p:nvSpPr>
          <p:cNvPr id="10" name="Pfeil: nach links 9">
            <a:extLst>
              <a:ext uri="{FF2B5EF4-FFF2-40B4-BE49-F238E27FC236}">
                <a16:creationId xmlns:a16="http://schemas.microsoft.com/office/drawing/2014/main" id="{36AEE3ED-6D07-F445-EAE4-1F4110B8A823}"/>
              </a:ext>
            </a:extLst>
          </p:cNvPr>
          <p:cNvSpPr/>
          <p:nvPr/>
        </p:nvSpPr>
        <p:spPr>
          <a:xfrm>
            <a:off x="5152768" y="3119694"/>
            <a:ext cx="1162050" cy="37147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27400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C79833-1155-39E6-1F0C-EAFA5127B251}"/>
              </a:ext>
            </a:extLst>
          </p:cNvPr>
          <p:cNvSpPr>
            <a:spLocks noGrp="1"/>
          </p:cNvSpPr>
          <p:nvPr>
            <p:ph type="title"/>
          </p:nvPr>
        </p:nvSpPr>
        <p:spPr/>
        <p:txBody>
          <a:bodyPr/>
          <a:lstStyle/>
          <a:p>
            <a:r>
              <a:rPr lang="de-DE" dirty="0"/>
              <a:t>Green Economy Indikator (GE-Indikator)</a:t>
            </a:r>
          </a:p>
        </p:txBody>
      </p:sp>
      <p:sp>
        <p:nvSpPr>
          <p:cNvPr id="3" name="Inhaltsplatzhalter 2">
            <a:extLst>
              <a:ext uri="{FF2B5EF4-FFF2-40B4-BE49-F238E27FC236}">
                <a16:creationId xmlns:a16="http://schemas.microsoft.com/office/drawing/2014/main" id="{E4916280-066C-8CD6-5DD8-4F11E65FB3B3}"/>
              </a:ext>
            </a:extLst>
          </p:cNvPr>
          <p:cNvSpPr>
            <a:spLocks noGrp="1"/>
          </p:cNvSpPr>
          <p:nvPr>
            <p:ph idx="1"/>
          </p:nvPr>
        </p:nvSpPr>
        <p:spPr>
          <a:xfrm>
            <a:off x="361950" y="1845734"/>
            <a:ext cx="10793730" cy="4023360"/>
          </a:xfrm>
        </p:spPr>
        <p:txBody>
          <a:bodyPr/>
          <a:lstStyle/>
          <a:p>
            <a:r>
              <a:rPr lang="de-DE" dirty="0"/>
              <a:t>Gegeben: Wörterbuch mit „grünen Kompetenzen“ </a:t>
            </a:r>
          </a:p>
          <a:p>
            <a:r>
              <a:rPr lang="de-DE" dirty="0"/>
              <a:t>Vorgehen: Untersuchung der Stellenanzeigen auf die Stichworte </a:t>
            </a:r>
          </a:p>
          <a:p>
            <a:r>
              <a:rPr lang="de-DE" dirty="0"/>
              <a:t>Stichworte sind annotiert mit </a:t>
            </a:r>
            <a:r>
              <a:rPr lang="de-DE" i="1" dirty="0"/>
              <a:t>Gewichtung</a:t>
            </a:r>
            <a:r>
              <a:rPr lang="de-DE" dirty="0"/>
              <a:t>:</a:t>
            </a:r>
          </a:p>
          <a:p>
            <a:r>
              <a:rPr lang="de-DE" dirty="0"/>
              <a:t>Quantifiziert die „Stärke“ der Assoziation zu ökologischer Nachhaltigkeit</a:t>
            </a:r>
          </a:p>
          <a:p>
            <a:endParaRPr lang="de-DE" dirty="0"/>
          </a:p>
          <a:p>
            <a:r>
              <a:rPr lang="de-DE" dirty="0"/>
              <a:t>GE-Indikator:</a:t>
            </a:r>
          </a:p>
          <a:p>
            <a:pPr lvl="1"/>
            <a:r>
              <a:rPr lang="de-DE" dirty="0"/>
              <a:t>Absolut: Anzahl von Green Words in einer Stellenausschreibung</a:t>
            </a:r>
          </a:p>
          <a:p>
            <a:pPr lvl="1"/>
            <a:r>
              <a:rPr lang="de-DE" dirty="0"/>
              <a:t>Gewichtet: Summe der Gewichte der Green Words in einer Stellenausschreibung</a:t>
            </a:r>
          </a:p>
        </p:txBody>
      </p:sp>
      <p:sp>
        <p:nvSpPr>
          <p:cNvPr id="5" name="Textfeld 4">
            <a:extLst>
              <a:ext uri="{FF2B5EF4-FFF2-40B4-BE49-F238E27FC236}">
                <a16:creationId xmlns:a16="http://schemas.microsoft.com/office/drawing/2014/main" id="{3787682B-5BC2-6449-90D0-F4B8F54AB6C1}"/>
              </a:ext>
            </a:extLst>
          </p:cNvPr>
          <p:cNvSpPr txBox="1"/>
          <p:nvPr/>
        </p:nvSpPr>
        <p:spPr>
          <a:xfrm>
            <a:off x="9144000" y="47750"/>
            <a:ext cx="6096000" cy="369332"/>
          </a:xfrm>
          <a:prstGeom prst="rect">
            <a:avLst/>
          </a:prstGeom>
          <a:noFill/>
        </p:spPr>
        <p:txBody>
          <a:bodyPr wrap="square">
            <a:spAutoFit/>
          </a:bodyPr>
          <a:lstStyle/>
          <a:p>
            <a:r>
              <a:rPr lang="de-DE" dirty="0"/>
              <a:t>(4) Green Economy Indikator</a:t>
            </a:r>
          </a:p>
        </p:txBody>
      </p:sp>
      <p:pic>
        <p:nvPicPr>
          <p:cNvPr id="9" name="Grafik 8">
            <a:extLst>
              <a:ext uri="{FF2B5EF4-FFF2-40B4-BE49-F238E27FC236}">
                <a16:creationId xmlns:a16="http://schemas.microsoft.com/office/drawing/2014/main" id="{BB822097-4C69-85A7-DDBC-CEF632B1E1B3}"/>
              </a:ext>
            </a:extLst>
          </p:cNvPr>
          <p:cNvPicPr>
            <a:picLocks noChangeAspect="1"/>
          </p:cNvPicPr>
          <p:nvPr/>
        </p:nvPicPr>
        <p:blipFill>
          <a:blip r:embed="rId2"/>
          <a:stretch>
            <a:fillRect/>
          </a:stretch>
        </p:blipFill>
        <p:spPr>
          <a:xfrm>
            <a:off x="8472330" y="2938238"/>
            <a:ext cx="2257740" cy="1095528"/>
          </a:xfrm>
          <a:prstGeom prst="rect">
            <a:avLst/>
          </a:prstGeom>
        </p:spPr>
      </p:pic>
      <p:pic>
        <p:nvPicPr>
          <p:cNvPr id="11" name="Grafik 10">
            <a:extLst>
              <a:ext uri="{FF2B5EF4-FFF2-40B4-BE49-F238E27FC236}">
                <a16:creationId xmlns:a16="http://schemas.microsoft.com/office/drawing/2014/main" id="{FAF2139D-2FCB-61EC-6B2E-2FBF54411CDC}"/>
              </a:ext>
            </a:extLst>
          </p:cNvPr>
          <p:cNvPicPr>
            <a:picLocks noChangeAspect="1"/>
          </p:cNvPicPr>
          <p:nvPr/>
        </p:nvPicPr>
        <p:blipFill>
          <a:blip r:embed="rId3"/>
          <a:stretch>
            <a:fillRect/>
          </a:stretch>
        </p:blipFill>
        <p:spPr>
          <a:xfrm>
            <a:off x="10730071" y="2871564"/>
            <a:ext cx="1804830" cy="1095528"/>
          </a:xfrm>
          <a:prstGeom prst="rect">
            <a:avLst/>
          </a:prstGeom>
        </p:spPr>
      </p:pic>
    </p:spTree>
    <p:extLst>
      <p:ext uri="{BB962C8B-B14F-4D97-AF65-F5344CB8AC3E}">
        <p14:creationId xmlns:p14="http://schemas.microsoft.com/office/powerpoint/2010/main" val="4166176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6653EE8-D805-1C3A-C476-301BAAF7F033}"/>
              </a:ext>
            </a:extLst>
          </p:cNvPr>
          <p:cNvSpPr>
            <a:spLocks noGrp="1"/>
          </p:cNvSpPr>
          <p:nvPr>
            <p:ph type="title"/>
          </p:nvPr>
        </p:nvSpPr>
        <p:spPr/>
        <p:txBody>
          <a:bodyPr/>
          <a:lstStyle/>
          <a:p>
            <a:r>
              <a:rPr lang="de-DE" dirty="0"/>
              <a:t>Ergebnisse: Absoluter GE-Indikator</a:t>
            </a:r>
          </a:p>
        </p:txBody>
      </p:sp>
      <p:graphicFrame>
        <p:nvGraphicFramePr>
          <p:cNvPr id="6" name="Tabelle 4">
            <a:extLst>
              <a:ext uri="{FF2B5EF4-FFF2-40B4-BE49-F238E27FC236}">
                <a16:creationId xmlns:a16="http://schemas.microsoft.com/office/drawing/2014/main" id="{E00DF99A-C0A6-A245-3FB8-65E471CA94AB}"/>
              </a:ext>
            </a:extLst>
          </p:cNvPr>
          <p:cNvGraphicFramePr>
            <a:graphicFrameLocks noGrp="1"/>
          </p:cNvGraphicFramePr>
          <p:nvPr>
            <p:extLst>
              <p:ext uri="{D42A27DB-BD31-4B8C-83A1-F6EECF244321}">
                <p14:modId xmlns:p14="http://schemas.microsoft.com/office/powerpoint/2010/main" val="3965379738"/>
              </p:ext>
            </p:extLst>
          </p:nvPr>
        </p:nvGraphicFramePr>
        <p:xfrm>
          <a:off x="376469" y="1827932"/>
          <a:ext cx="5972432" cy="4097262"/>
        </p:xfrm>
        <a:graphic>
          <a:graphicData uri="http://schemas.openxmlformats.org/drawingml/2006/table">
            <a:tbl>
              <a:tblPr firstRow="1" bandRow="1">
                <a:tableStyleId>{5C22544A-7EE6-4342-B048-85BDC9FD1C3A}</a:tableStyleId>
              </a:tblPr>
              <a:tblGrid>
                <a:gridCol w="1011134">
                  <a:extLst>
                    <a:ext uri="{9D8B030D-6E8A-4147-A177-3AD203B41FA5}">
                      <a16:colId xmlns:a16="http://schemas.microsoft.com/office/drawing/2014/main" val="2190241085"/>
                    </a:ext>
                  </a:extLst>
                </a:gridCol>
                <a:gridCol w="1550406">
                  <a:extLst>
                    <a:ext uri="{9D8B030D-6E8A-4147-A177-3AD203B41FA5}">
                      <a16:colId xmlns:a16="http://schemas.microsoft.com/office/drawing/2014/main" val="1713738081"/>
                    </a:ext>
                  </a:extLst>
                </a:gridCol>
                <a:gridCol w="1557147">
                  <a:extLst>
                    <a:ext uri="{9D8B030D-6E8A-4147-A177-3AD203B41FA5}">
                      <a16:colId xmlns:a16="http://schemas.microsoft.com/office/drawing/2014/main" val="1051686377"/>
                    </a:ext>
                  </a:extLst>
                </a:gridCol>
                <a:gridCol w="1853745">
                  <a:extLst>
                    <a:ext uri="{9D8B030D-6E8A-4147-A177-3AD203B41FA5}">
                      <a16:colId xmlns:a16="http://schemas.microsoft.com/office/drawing/2014/main" val="2107514296"/>
                    </a:ext>
                  </a:extLst>
                </a:gridCol>
              </a:tblGrid>
              <a:tr h="836703">
                <a:tc>
                  <a:txBody>
                    <a:bodyPr/>
                    <a:lstStyle/>
                    <a:p>
                      <a:r>
                        <a:rPr lang="de-DE" dirty="0"/>
                        <a:t>Absolut</a:t>
                      </a:r>
                    </a:p>
                  </a:txBody>
                  <a:tcPr/>
                </a:tc>
                <a:tc>
                  <a:txBody>
                    <a:bodyPr/>
                    <a:lstStyle/>
                    <a:p>
                      <a:r>
                        <a:rPr lang="de-DE" dirty="0"/>
                        <a:t>Mechatroniker/in</a:t>
                      </a:r>
                    </a:p>
                  </a:txBody>
                  <a:tcPr/>
                </a:tc>
                <a:tc>
                  <a:txBody>
                    <a:bodyPr/>
                    <a:lstStyle/>
                    <a:p>
                      <a:r>
                        <a:rPr lang="de-DE" dirty="0"/>
                        <a:t>Maschinen- und Anlagenführer/in</a:t>
                      </a:r>
                    </a:p>
                  </a:txBody>
                  <a:tcPr/>
                </a:tc>
                <a:tc>
                  <a:txBody>
                    <a:bodyPr/>
                    <a:lstStyle/>
                    <a:p>
                      <a:r>
                        <a:rPr lang="de-DE" dirty="0"/>
                        <a:t>Metallbauer/in</a:t>
                      </a:r>
                    </a:p>
                  </a:txBody>
                  <a:tcPr/>
                </a:tc>
                <a:extLst>
                  <a:ext uri="{0D108BD9-81ED-4DB2-BD59-A6C34878D82A}">
                    <a16:rowId xmlns:a16="http://schemas.microsoft.com/office/drawing/2014/main" val="4205183555"/>
                  </a:ext>
                </a:extLst>
              </a:tr>
              <a:tr h="484757">
                <a:tc>
                  <a:txBody>
                    <a:bodyPr/>
                    <a:lstStyle/>
                    <a:p>
                      <a:r>
                        <a:rPr lang="de-DE" dirty="0"/>
                        <a:t>Mean</a:t>
                      </a:r>
                    </a:p>
                  </a:txBody>
                  <a:tcPr/>
                </a:tc>
                <a:tc>
                  <a:txBody>
                    <a:bodyPr/>
                    <a:lstStyle/>
                    <a:p>
                      <a:r>
                        <a:rPr lang="de-DE" dirty="0"/>
                        <a:t>1.71</a:t>
                      </a:r>
                    </a:p>
                  </a:txBody>
                  <a:tcPr/>
                </a:tc>
                <a:tc>
                  <a:txBody>
                    <a:bodyPr/>
                    <a:lstStyle/>
                    <a:p>
                      <a:r>
                        <a:rPr lang="de-DE" dirty="0"/>
                        <a:t>0.66</a:t>
                      </a:r>
                    </a:p>
                  </a:txBody>
                  <a:tcPr/>
                </a:tc>
                <a:tc>
                  <a:txBody>
                    <a:bodyPr/>
                    <a:lstStyle/>
                    <a:p>
                      <a:r>
                        <a:rPr lang="de-DE" dirty="0"/>
                        <a:t>0.66</a:t>
                      </a:r>
                    </a:p>
                  </a:txBody>
                  <a:tcPr/>
                </a:tc>
                <a:extLst>
                  <a:ext uri="{0D108BD9-81ED-4DB2-BD59-A6C34878D82A}">
                    <a16:rowId xmlns:a16="http://schemas.microsoft.com/office/drawing/2014/main" val="1611984059"/>
                  </a:ext>
                </a:extLst>
              </a:tr>
              <a:tr h="484757">
                <a:tc>
                  <a:txBody>
                    <a:bodyPr/>
                    <a:lstStyle/>
                    <a:p>
                      <a:r>
                        <a:rPr lang="de-DE" dirty="0"/>
                        <a:t>Median</a:t>
                      </a:r>
                    </a:p>
                  </a:txBody>
                  <a:tcPr/>
                </a:tc>
                <a:tc>
                  <a:txBody>
                    <a:bodyPr/>
                    <a:lstStyle/>
                    <a:p>
                      <a:r>
                        <a:rPr lang="de-DE" dirty="0"/>
                        <a:t>1.0</a:t>
                      </a:r>
                    </a:p>
                  </a:txBody>
                  <a:tcPr/>
                </a:tc>
                <a:tc>
                  <a:txBody>
                    <a:bodyPr/>
                    <a:lstStyle/>
                    <a:p>
                      <a:r>
                        <a:rPr lang="de-DE" dirty="0"/>
                        <a:t>0</a:t>
                      </a:r>
                    </a:p>
                  </a:txBody>
                  <a:tcPr/>
                </a:tc>
                <a:tc>
                  <a:txBody>
                    <a:bodyPr/>
                    <a:lstStyle/>
                    <a:p>
                      <a:r>
                        <a:rPr lang="de-DE" dirty="0"/>
                        <a:t>0</a:t>
                      </a:r>
                    </a:p>
                  </a:txBody>
                  <a:tcPr/>
                </a:tc>
                <a:extLst>
                  <a:ext uri="{0D108BD9-81ED-4DB2-BD59-A6C34878D82A}">
                    <a16:rowId xmlns:a16="http://schemas.microsoft.com/office/drawing/2014/main" val="3184685140"/>
                  </a:ext>
                </a:extLst>
              </a:tr>
              <a:tr h="484757">
                <a:tc>
                  <a:txBody>
                    <a:bodyPr/>
                    <a:lstStyle/>
                    <a:p>
                      <a:r>
                        <a:rPr lang="de-DE" dirty="0"/>
                        <a:t>75%</a:t>
                      </a:r>
                    </a:p>
                  </a:txBody>
                  <a:tcPr/>
                </a:tc>
                <a:tc>
                  <a:txBody>
                    <a:bodyPr/>
                    <a:lstStyle/>
                    <a:p>
                      <a:r>
                        <a:rPr lang="de-DE" dirty="0"/>
                        <a:t>2.0</a:t>
                      </a:r>
                    </a:p>
                  </a:txBody>
                  <a:tcPr/>
                </a:tc>
                <a:tc>
                  <a:txBody>
                    <a:bodyPr/>
                    <a:lstStyle/>
                    <a:p>
                      <a:r>
                        <a:rPr lang="de-DE" dirty="0"/>
                        <a:t>1.0</a:t>
                      </a:r>
                    </a:p>
                  </a:txBody>
                  <a:tcPr/>
                </a:tc>
                <a:tc>
                  <a:txBody>
                    <a:bodyPr/>
                    <a:lstStyle/>
                    <a:p>
                      <a:r>
                        <a:rPr lang="de-DE" dirty="0"/>
                        <a:t>1.0</a:t>
                      </a:r>
                    </a:p>
                  </a:txBody>
                  <a:tcPr/>
                </a:tc>
                <a:extLst>
                  <a:ext uri="{0D108BD9-81ED-4DB2-BD59-A6C34878D82A}">
                    <a16:rowId xmlns:a16="http://schemas.microsoft.com/office/drawing/2014/main" val="3376624550"/>
                  </a:ext>
                </a:extLst>
              </a:tr>
              <a:tr h="484757">
                <a:tc>
                  <a:txBody>
                    <a:bodyPr/>
                    <a:lstStyle/>
                    <a:p>
                      <a:r>
                        <a:rPr lang="de-DE" dirty="0"/>
                        <a:t>Min 1</a:t>
                      </a:r>
                    </a:p>
                  </a:txBody>
                  <a:tcPr/>
                </a:tc>
                <a:tc>
                  <a:txBody>
                    <a:bodyPr/>
                    <a:lstStyle/>
                    <a:p>
                      <a:r>
                        <a:rPr lang="de-DE" dirty="0"/>
                        <a:t>75.71%</a:t>
                      </a:r>
                    </a:p>
                  </a:txBody>
                  <a:tcPr/>
                </a:tc>
                <a:tc>
                  <a:txBody>
                    <a:bodyPr/>
                    <a:lstStyle/>
                    <a:p>
                      <a:r>
                        <a:rPr lang="de-DE" dirty="0"/>
                        <a:t>36.04%</a:t>
                      </a:r>
                    </a:p>
                  </a:txBody>
                  <a:tcPr/>
                </a:tc>
                <a:tc>
                  <a:txBody>
                    <a:bodyPr/>
                    <a:lstStyle/>
                    <a:p>
                      <a:r>
                        <a:rPr lang="de-DE" dirty="0"/>
                        <a:t>39.39%</a:t>
                      </a:r>
                    </a:p>
                  </a:txBody>
                  <a:tcPr/>
                </a:tc>
                <a:extLst>
                  <a:ext uri="{0D108BD9-81ED-4DB2-BD59-A6C34878D82A}">
                    <a16:rowId xmlns:a16="http://schemas.microsoft.com/office/drawing/2014/main" val="1001752163"/>
                  </a:ext>
                </a:extLst>
              </a:tr>
              <a:tr h="484757">
                <a:tc>
                  <a:txBody>
                    <a:bodyPr/>
                    <a:lstStyle/>
                    <a:p>
                      <a:r>
                        <a:rPr lang="de-DE" dirty="0"/>
                        <a:t>Min 2</a:t>
                      </a:r>
                    </a:p>
                  </a:txBody>
                  <a:tcPr/>
                </a:tc>
                <a:tc>
                  <a:txBody>
                    <a:bodyPr/>
                    <a:lstStyle/>
                    <a:p>
                      <a:r>
                        <a:rPr lang="de-DE" dirty="0"/>
                        <a:t>43.18%</a:t>
                      </a:r>
                    </a:p>
                  </a:txBody>
                  <a:tcPr/>
                </a:tc>
                <a:tc>
                  <a:txBody>
                    <a:bodyPr/>
                    <a:lstStyle/>
                    <a:p>
                      <a:r>
                        <a:rPr lang="de-DE" dirty="0"/>
                        <a:t>15.21%</a:t>
                      </a:r>
                    </a:p>
                  </a:txBody>
                  <a:tcPr/>
                </a:tc>
                <a:tc>
                  <a:txBody>
                    <a:bodyPr/>
                    <a:lstStyle/>
                    <a:p>
                      <a:r>
                        <a:rPr lang="de-DE" dirty="0"/>
                        <a:t>14.69%</a:t>
                      </a:r>
                    </a:p>
                  </a:txBody>
                  <a:tcPr/>
                </a:tc>
                <a:extLst>
                  <a:ext uri="{0D108BD9-81ED-4DB2-BD59-A6C34878D82A}">
                    <a16:rowId xmlns:a16="http://schemas.microsoft.com/office/drawing/2014/main" val="1164326200"/>
                  </a:ext>
                </a:extLst>
              </a:tr>
              <a:tr h="484757">
                <a:tc>
                  <a:txBody>
                    <a:bodyPr/>
                    <a:lstStyle/>
                    <a:p>
                      <a:r>
                        <a:rPr lang="de-DE" dirty="0"/>
                        <a:t>Min 3</a:t>
                      </a:r>
                    </a:p>
                  </a:txBody>
                  <a:tcPr/>
                </a:tc>
                <a:tc>
                  <a:txBody>
                    <a:bodyPr/>
                    <a:lstStyle/>
                    <a:p>
                      <a:r>
                        <a:rPr lang="de-DE" dirty="0"/>
                        <a:t>24.73%</a:t>
                      </a:r>
                    </a:p>
                  </a:txBody>
                  <a:tcPr/>
                </a:tc>
                <a:tc>
                  <a:txBody>
                    <a:bodyPr/>
                    <a:lstStyle/>
                    <a:p>
                      <a:r>
                        <a:rPr lang="de-DE" dirty="0"/>
                        <a:t>6.8%</a:t>
                      </a:r>
                    </a:p>
                  </a:txBody>
                  <a:tcPr/>
                </a:tc>
                <a:tc>
                  <a:txBody>
                    <a:bodyPr/>
                    <a:lstStyle/>
                    <a:p>
                      <a:r>
                        <a:rPr lang="de-DE" dirty="0"/>
                        <a:t>6.25%</a:t>
                      </a:r>
                    </a:p>
                  </a:txBody>
                  <a:tcPr/>
                </a:tc>
                <a:extLst>
                  <a:ext uri="{0D108BD9-81ED-4DB2-BD59-A6C34878D82A}">
                    <a16:rowId xmlns:a16="http://schemas.microsoft.com/office/drawing/2014/main" val="3085140389"/>
                  </a:ext>
                </a:extLst>
              </a:tr>
            </a:tbl>
          </a:graphicData>
        </a:graphic>
      </p:graphicFrame>
      <p:sp>
        <p:nvSpPr>
          <p:cNvPr id="4" name="Textfeld 3">
            <a:extLst>
              <a:ext uri="{FF2B5EF4-FFF2-40B4-BE49-F238E27FC236}">
                <a16:creationId xmlns:a16="http://schemas.microsoft.com/office/drawing/2014/main" id="{24DA427B-A238-69E0-B2CB-20A6B5BE0EE1}"/>
              </a:ext>
            </a:extLst>
          </p:cNvPr>
          <p:cNvSpPr txBox="1"/>
          <p:nvPr/>
        </p:nvSpPr>
        <p:spPr>
          <a:xfrm>
            <a:off x="9144000" y="47750"/>
            <a:ext cx="6096000" cy="369332"/>
          </a:xfrm>
          <a:prstGeom prst="rect">
            <a:avLst/>
          </a:prstGeom>
          <a:noFill/>
        </p:spPr>
        <p:txBody>
          <a:bodyPr wrap="square">
            <a:spAutoFit/>
          </a:bodyPr>
          <a:lstStyle/>
          <a:p>
            <a:r>
              <a:rPr lang="de-DE" dirty="0"/>
              <a:t>(4) Green Economy Indikator</a:t>
            </a:r>
          </a:p>
        </p:txBody>
      </p:sp>
      <p:pic>
        <p:nvPicPr>
          <p:cNvPr id="7" name="Grafik 6">
            <a:extLst>
              <a:ext uri="{FF2B5EF4-FFF2-40B4-BE49-F238E27FC236}">
                <a16:creationId xmlns:a16="http://schemas.microsoft.com/office/drawing/2014/main" id="{5F59C4F5-18F5-2823-55D3-85FA587481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8901" y="1827932"/>
            <a:ext cx="5852172" cy="4389129"/>
          </a:xfrm>
          <a:prstGeom prst="rect">
            <a:avLst/>
          </a:prstGeom>
        </p:spPr>
      </p:pic>
    </p:spTree>
    <p:extLst>
      <p:ext uri="{BB962C8B-B14F-4D97-AF65-F5344CB8AC3E}">
        <p14:creationId xmlns:p14="http://schemas.microsoft.com/office/powerpoint/2010/main" val="3939478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E69D929-55E3-DE3B-39B9-1A43A7E84A76}"/>
              </a:ext>
            </a:extLst>
          </p:cNvPr>
          <p:cNvSpPr>
            <a:spLocks noGrp="1"/>
          </p:cNvSpPr>
          <p:nvPr>
            <p:ph type="title"/>
          </p:nvPr>
        </p:nvSpPr>
        <p:spPr/>
        <p:txBody>
          <a:bodyPr/>
          <a:lstStyle/>
          <a:p>
            <a:r>
              <a:rPr lang="de-DE" dirty="0"/>
              <a:t>Gewichteter GE-Indikator</a:t>
            </a:r>
          </a:p>
        </p:txBody>
      </p:sp>
      <p:graphicFrame>
        <p:nvGraphicFramePr>
          <p:cNvPr id="4" name="Tabelle 4">
            <a:extLst>
              <a:ext uri="{FF2B5EF4-FFF2-40B4-BE49-F238E27FC236}">
                <a16:creationId xmlns:a16="http://schemas.microsoft.com/office/drawing/2014/main" id="{1C275771-113C-3036-21FC-6D3013F3F1D7}"/>
              </a:ext>
            </a:extLst>
          </p:cNvPr>
          <p:cNvGraphicFramePr>
            <a:graphicFrameLocks noGrp="1"/>
          </p:cNvGraphicFramePr>
          <p:nvPr>
            <p:extLst>
              <p:ext uri="{D42A27DB-BD31-4B8C-83A1-F6EECF244321}">
                <p14:modId xmlns:p14="http://schemas.microsoft.com/office/powerpoint/2010/main" val="2349629212"/>
              </p:ext>
            </p:extLst>
          </p:nvPr>
        </p:nvGraphicFramePr>
        <p:xfrm>
          <a:off x="496471" y="1798823"/>
          <a:ext cx="5315058" cy="3283071"/>
        </p:xfrm>
        <a:graphic>
          <a:graphicData uri="http://schemas.openxmlformats.org/drawingml/2006/table">
            <a:tbl>
              <a:tblPr firstRow="1" bandRow="1">
                <a:tableStyleId>{5C22544A-7EE6-4342-B048-85BDC9FD1C3A}</a:tableStyleId>
              </a:tblPr>
              <a:tblGrid>
                <a:gridCol w="963365">
                  <a:extLst>
                    <a:ext uri="{9D8B030D-6E8A-4147-A177-3AD203B41FA5}">
                      <a16:colId xmlns:a16="http://schemas.microsoft.com/office/drawing/2014/main" val="2190241085"/>
                    </a:ext>
                  </a:extLst>
                </a:gridCol>
                <a:gridCol w="1370560">
                  <a:extLst>
                    <a:ext uri="{9D8B030D-6E8A-4147-A177-3AD203B41FA5}">
                      <a16:colId xmlns:a16="http://schemas.microsoft.com/office/drawing/2014/main" val="1713738081"/>
                    </a:ext>
                  </a:extLst>
                </a:gridCol>
                <a:gridCol w="1479807">
                  <a:extLst>
                    <a:ext uri="{9D8B030D-6E8A-4147-A177-3AD203B41FA5}">
                      <a16:colId xmlns:a16="http://schemas.microsoft.com/office/drawing/2014/main" val="1051686377"/>
                    </a:ext>
                  </a:extLst>
                </a:gridCol>
                <a:gridCol w="1501326">
                  <a:extLst>
                    <a:ext uri="{9D8B030D-6E8A-4147-A177-3AD203B41FA5}">
                      <a16:colId xmlns:a16="http://schemas.microsoft.com/office/drawing/2014/main" val="2107514296"/>
                    </a:ext>
                  </a:extLst>
                </a:gridCol>
              </a:tblGrid>
              <a:tr h="836703">
                <a:tc>
                  <a:txBody>
                    <a:bodyPr/>
                    <a:lstStyle/>
                    <a:p>
                      <a:r>
                        <a:rPr lang="de-DE" dirty="0"/>
                        <a:t>Gewichtet</a:t>
                      </a:r>
                    </a:p>
                  </a:txBody>
                  <a:tcPr/>
                </a:tc>
                <a:tc>
                  <a:txBody>
                    <a:bodyPr/>
                    <a:lstStyle/>
                    <a:p>
                      <a:r>
                        <a:rPr lang="de-DE" dirty="0"/>
                        <a:t>Mechatroniker/in</a:t>
                      </a:r>
                    </a:p>
                  </a:txBody>
                  <a:tcPr/>
                </a:tc>
                <a:tc>
                  <a:txBody>
                    <a:bodyPr/>
                    <a:lstStyle/>
                    <a:p>
                      <a:r>
                        <a:rPr lang="de-DE" dirty="0"/>
                        <a:t>Maschinen- und Anlagenführer/in</a:t>
                      </a:r>
                    </a:p>
                  </a:txBody>
                  <a:tcPr/>
                </a:tc>
                <a:tc>
                  <a:txBody>
                    <a:bodyPr/>
                    <a:lstStyle/>
                    <a:p>
                      <a:r>
                        <a:rPr lang="de-DE" dirty="0"/>
                        <a:t>Metallbauer/in</a:t>
                      </a:r>
                    </a:p>
                  </a:txBody>
                  <a:tcPr/>
                </a:tc>
                <a:extLst>
                  <a:ext uri="{0D108BD9-81ED-4DB2-BD59-A6C34878D82A}">
                    <a16:rowId xmlns:a16="http://schemas.microsoft.com/office/drawing/2014/main" val="4205183555"/>
                  </a:ext>
                </a:extLst>
              </a:tr>
              <a:tr h="484757">
                <a:tc>
                  <a:txBody>
                    <a:bodyPr/>
                    <a:lstStyle/>
                    <a:p>
                      <a:r>
                        <a:rPr lang="de-DE" dirty="0"/>
                        <a:t>Mean</a:t>
                      </a:r>
                    </a:p>
                  </a:txBody>
                  <a:tcPr/>
                </a:tc>
                <a:tc>
                  <a:txBody>
                    <a:bodyPr/>
                    <a:lstStyle/>
                    <a:p>
                      <a:r>
                        <a:rPr lang="de-DE" dirty="0"/>
                        <a:t>3.99</a:t>
                      </a:r>
                    </a:p>
                  </a:txBody>
                  <a:tcPr/>
                </a:tc>
                <a:tc>
                  <a:txBody>
                    <a:bodyPr/>
                    <a:lstStyle/>
                    <a:p>
                      <a:r>
                        <a:rPr lang="de-DE" dirty="0"/>
                        <a:t>1.89</a:t>
                      </a:r>
                    </a:p>
                  </a:txBody>
                  <a:tcPr/>
                </a:tc>
                <a:tc>
                  <a:txBody>
                    <a:bodyPr/>
                    <a:lstStyle/>
                    <a:p>
                      <a:r>
                        <a:rPr lang="de-DE" dirty="0"/>
                        <a:t>1.67</a:t>
                      </a:r>
                    </a:p>
                  </a:txBody>
                  <a:tcPr/>
                </a:tc>
                <a:extLst>
                  <a:ext uri="{0D108BD9-81ED-4DB2-BD59-A6C34878D82A}">
                    <a16:rowId xmlns:a16="http://schemas.microsoft.com/office/drawing/2014/main" val="1611984059"/>
                  </a:ext>
                </a:extLst>
              </a:tr>
              <a:tr h="484757">
                <a:tc>
                  <a:txBody>
                    <a:bodyPr/>
                    <a:lstStyle/>
                    <a:p>
                      <a:r>
                        <a:rPr lang="de-DE" dirty="0" err="1"/>
                        <a:t>Avg</a:t>
                      </a:r>
                      <a:r>
                        <a:rPr lang="de-DE" dirty="0"/>
                        <a:t>. Gewicht</a:t>
                      </a:r>
                    </a:p>
                  </a:txBody>
                  <a:tcPr/>
                </a:tc>
                <a:tc>
                  <a:txBody>
                    <a:bodyPr/>
                    <a:lstStyle/>
                    <a:p>
                      <a:r>
                        <a:rPr lang="de-DE" dirty="0"/>
                        <a:t>2.33</a:t>
                      </a:r>
                    </a:p>
                  </a:txBody>
                  <a:tcPr/>
                </a:tc>
                <a:tc>
                  <a:txBody>
                    <a:bodyPr/>
                    <a:lstStyle/>
                    <a:p>
                      <a:r>
                        <a:rPr lang="de-DE" dirty="0"/>
                        <a:t>2.86</a:t>
                      </a:r>
                    </a:p>
                  </a:txBody>
                  <a:tcPr/>
                </a:tc>
                <a:tc>
                  <a:txBody>
                    <a:bodyPr/>
                    <a:lstStyle/>
                    <a:p>
                      <a:r>
                        <a:rPr lang="de-DE" dirty="0"/>
                        <a:t>2.53</a:t>
                      </a:r>
                    </a:p>
                  </a:txBody>
                  <a:tcPr/>
                </a:tc>
                <a:extLst>
                  <a:ext uri="{0D108BD9-81ED-4DB2-BD59-A6C34878D82A}">
                    <a16:rowId xmlns:a16="http://schemas.microsoft.com/office/drawing/2014/main" val="3184685140"/>
                  </a:ext>
                </a:extLst>
              </a:tr>
              <a:tr h="484757">
                <a:tc>
                  <a:txBody>
                    <a:bodyPr/>
                    <a:lstStyle/>
                    <a:p>
                      <a:r>
                        <a:rPr lang="de-DE" dirty="0"/>
                        <a:t>Max</a:t>
                      </a:r>
                    </a:p>
                  </a:txBody>
                  <a:tcPr/>
                </a:tc>
                <a:tc>
                  <a:txBody>
                    <a:bodyPr/>
                    <a:lstStyle/>
                    <a:p>
                      <a:r>
                        <a:rPr lang="de-DE" dirty="0"/>
                        <a:t>44.67</a:t>
                      </a:r>
                    </a:p>
                  </a:txBody>
                  <a:tcPr/>
                </a:tc>
                <a:tc>
                  <a:txBody>
                    <a:bodyPr/>
                    <a:lstStyle/>
                    <a:p>
                      <a:r>
                        <a:rPr lang="de-DE" dirty="0"/>
                        <a:t>43.0</a:t>
                      </a:r>
                    </a:p>
                  </a:txBody>
                  <a:tcPr/>
                </a:tc>
                <a:tc>
                  <a:txBody>
                    <a:bodyPr/>
                    <a:lstStyle/>
                    <a:p>
                      <a:r>
                        <a:rPr lang="de-DE" dirty="0"/>
                        <a:t>29.0</a:t>
                      </a:r>
                    </a:p>
                  </a:txBody>
                  <a:tcPr/>
                </a:tc>
                <a:extLst>
                  <a:ext uri="{0D108BD9-81ED-4DB2-BD59-A6C34878D82A}">
                    <a16:rowId xmlns:a16="http://schemas.microsoft.com/office/drawing/2014/main" val="1164326200"/>
                  </a:ext>
                </a:extLst>
              </a:tr>
              <a:tr h="484757">
                <a:tc>
                  <a:txBody>
                    <a:bodyPr/>
                    <a:lstStyle/>
                    <a:p>
                      <a:r>
                        <a:rPr lang="de-DE" dirty="0"/>
                        <a:t>Min</a:t>
                      </a:r>
                    </a:p>
                  </a:txBody>
                  <a:tcPr/>
                </a:tc>
                <a:tc>
                  <a:txBody>
                    <a:bodyPr/>
                    <a:lstStyle/>
                    <a:p>
                      <a:r>
                        <a:rPr lang="de-DE" dirty="0"/>
                        <a:t>0</a:t>
                      </a:r>
                    </a:p>
                  </a:txBody>
                  <a:tcPr/>
                </a:tc>
                <a:tc>
                  <a:txBody>
                    <a:bodyPr/>
                    <a:lstStyle/>
                    <a:p>
                      <a:r>
                        <a:rPr lang="de-DE" dirty="0"/>
                        <a:t>0</a:t>
                      </a:r>
                    </a:p>
                  </a:txBody>
                  <a:tcPr/>
                </a:tc>
                <a:tc>
                  <a:txBody>
                    <a:bodyPr/>
                    <a:lstStyle/>
                    <a:p>
                      <a:r>
                        <a:rPr lang="de-DE" dirty="0"/>
                        <a:t>0</a:t>
                      </a:r>
                    </a:p>
                  </a:txBody>
                  <a:tcPr/>
                </a:tc>
                <a:extLst>
                  <a:ext uri="{0D108BD9-81ED-4DB2-BD59-A6C34878D82A}">
                    <a16:rowId xmlns:a16="http://schemas.microsoft.com/office/drawing/2014/main" val="3085140389"/>
                  </a:ext>
                </a:extLst>
              </a:tr>
            </a:tbl>
          </a:graphicData>
        </a:graphic>
      </p:graphicFrame>
      <p:sp>
        <p:nvSpPr>
          <p:cNvPr id="5" name="Textfeld 4">
            <a:extLst>
              <a:ext uri="{FF2B5EF4-FFF2-40B4-BE49-F238E27FC236}">
                <a16:creationId xmlns:a16="http://schemas.microsoft.com/office/drawing/2014/main" id="{24E0F3DF-2EAE-ADAC-004A-F059E8E59197}"/>
              </a:ext>
            </a:extLst>
          </p:cNvPr>
          <p:cNvSpPr txBox="1"/>
          <p:nvPr/>
        </p:nvSpPr>
        <p:spPr>
          <a:xfrm>
            <a:off x="9144000" y="47750"/>
            <a:ext cx="6096000" cy="369332"/>
          </a:xfrm>
          <a:prstGeom prst="rect">
            <a:avLst/>
          </a:prstGeom>
          <a:noFill/>
        </p:spPr>
        <p:txBody>
          <a:bodyPr wrap="square">
            <a:spAutoFit/>
          </a:bodyPr>
          <a:lstStyle/>
          <a:p>
            <a:r>
              <a:rPr lang="de-DE" dirty="0"/>
              <a:t>(4) Green Economy Indikator</a:t>
            </a:r>
          </a:p>
        </p:txBody>
      </p:sp>
      <p:graphicFrame>
        <p:nvGraphicFramePr>
          <p:cNvPr id="7" name="Tabelle 6">
            <a:extLst>
              <a:ext uri="{FF2B5EF4-FFF2-40B4-BE49-F238E27FC236}">
                <a16:creationId xmlns:a16="http://schemas.microsoft.com/office/drawing/2014/main" id="{1B80350D-B069-78C5-4FC2-C655B8033A12}"/>
              </a:ext>
            </a:extLst>
          </p:cNvPr>
          <p:cNvGraphicFramePr>
            <a:graphicFrameLocks noGrp="1"/>
          </p:cNvGraphicFramePr>
          <p:nvPr>
            <p:extLst>
              <p:ext uri="{D42A27DB-BD31-4B8C-83A1-F6EECF244321}">
                <p14:modId xmlns:p14="http://schemas.microsoft.com/office/powerpoint/2010/main" val="2688497979"/>
              </p:ext>
            </p:extLst>
          </p:nvPr>
        </p:nvGraphicFramePr>
        <p:xfrm>
          <a:off x="1261720" y="5627430"/>
          <a:ext cx="5315058" cy="640080"/>
        </p:xfrm>
        <a:graphic>
          <a:graphicData uri="http://schemas.openxmlformats.org/drawingml/2006/table">
            <a:tbl>
              <a:tblPr firstRow="1" bandRow="1">
                <a:tableStyleId>{5C22544A-7EE6-4342-B048-85BDC9FD1C3A}</a:tableStyleId>
              </a:tblPr>
              <a:tblGrid>
                <a:gridCol w="963365">
                  <a:extLst>
                    <a:ext uri="{9D8B030D-6E8A-4147-A177-3AD203B41FA5}">
                      <a16:colId xmlns:a16="http://schemas.microsoft.com/office/drawing/2014/main" val="3354553142"/>
                    </a:ext>
                  </a:extLst>
                </a:gridCol>
                <a:gridCol w="1370560">
                  <a:extLst>
                    <a:ext uri="{9D8B030D-6E8A-4147-A177-3AD203B41FA5}">
                      <a16:colId xmlns:a16="http://schemas.microsoft.com/office/drawing/2014/main" val="3785820609"/>
                    </a:ext>
                  </a:extLst>
                </a:gridCol>
                <a:gridCol w="1479807">
                  <a:extLst>
                    <a:ext uri="{9D8B030D-6E8A-4147-A177-3AD203B41FA5}">
                      <a16:colId xmlns:a16="http://schemas.microsoft.com/office/drawing/2014/main" val="1316884539"/>
                    </a:ext>
                  </a:extLst>
                </a:gridCol>
                <a:gridCol w="1501326">
                  <a:extLst>
                    <a:ext uri="{9D8B030D-6E8A-4147-A177-3AD203B41FA5}">
                      <a16:colId xmlns:a16="http://schemas.microsoft.com/office/drawing/2014/main" val="953920290"/>
                    </a:ext>
                  </a:extLst>
                </a:gridCol>
              </a:tblGrid>
              <a:tr h="484757">
                <a:tc>
                  <a:txBody>
                    <a:bodyPr/>
                    <a:lstStyle/>
                    <a:p>
                      <a:r>
                        <a:rPr lang="de-DE" dirty="0"/>
                        <a:t>Green Wörter</a:t>
                      </a:r>
                    </a:p>
                  </a:txBody>
                  <a:tcPr/>
                </a:tc>
                <a:tc>
                  <a:txBody>
                    <a:bodyPr/>
                    <a:lstStyle/>
                    <a:p>
                      <a:r>
                        <a:rPr lang="de-DE" dirty="0"/>
                        <a:t>465 / 1800</a:t>
                      </a:r>
                    </a:p>
                  </a:txBody>
                  <a:tcPr/>
                </a:tc>
                <a:tc>
                  <a:txBody>
                    <a:bodyPr/>
                    <a:lstStyle/>
                    <a:p>
                      <a:r>
                        <a:rPr lang="de-DE" dirty="0"/>
                        <a:t>382 / 1800</a:t>
                      </a:r>
                    </a:p>
                  </a:txBody>
                  <a:tcPr/>
                </a:tc>
                <a:tc>
                  <a:txBody>
                    <a:bodyPr/>
                    <a:lstStyle/>
                    <a:p>
                      <a:r>
                        <a:rPr lang="de-DE" dirty="0"/>
                        <a:t>322 / 1800</a:t>
                      </a:r>
                    </a:p>
                  </a:txBody>
                  <a:tcPr/>
                </a:tc>
                <a:extLst>
                  <a:ext uri="{0D108BD9-81ED-4DB2-BD59-A6C34878D82A}">
                    <a16:rowId xmlns:a16="http://schemas.microsoft.com/office/drawing/2014/main" val="498264633"/>
                  </a:ext>
                </a:extLst>
              </a:tr>
            </a:tbl>
          </a:graphicData>
        </a:graphic>
      </p:graphicFrame>
    </p:spTree>
    <p:extLst>
      <p:ext uri="{BB962C8B-B14F-4D97-AF65-F5344CB8AC3E}">
        <p14:creationId xmlns:p14="http://schemas.microsoft.com/office/powerpoint/2010/main" val="4077173545"/>
      </p:ext>
    </p:extLst>
  </p:cSld>
  <p:clrMapOvr>
    <a:masterClrMapping/>
  </p:clrMapOvr>
</p:sld>
</file>

<file path=ppt/theme/theme1.xml><?xml version="1.0" encoding="utf-8"?>
<a:theme xmlns:a="http://schemas.openxmlformats.org/drawingml/2006/main" name="Rückblick">
  <a:themeElements>
    <a:clrScheme name="Rückblick">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ückblick">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ückblick">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0</TotalTime>
  <Words>1489</Words>
  <Application>Microsoft Office PowerPoint</Application>
  <PresentationFormat>Breitbild</PresentationFormat>
  <Paragraphs>242</Paragraphs>
  <Slides>21</Slides>
  <Notes>1</Notes>
  <HiddenSlides>5</HiddenSlides>
  <MMClips>0</MMClips>
  <ScaleCrop>false</ScaleCrop>
  <HeadingPairs>
    <vt:vector size="8" baseType="variant">
      <vt:variant>
        <vt:lpstr>Verwendete Schriftarten</vt:lpstr>
      </vt:variant>
      <vt:variant>
        <vt:i4>5</vt:i4>
      </vt:variant>
      <vt:variant>
        <vt:lpstr>Design</vt:lpstr>
      </vt:variant>
      <vt:variant>
        <vt:i4>1</vt:i4>
      </vt:variant>
      <vt:variant>
        <vt:lpstr>Eingebettete OLE-Server</vt:lpstr>
      </vt:variant>
      <vt:variant>
        <vt:i4>1</vt:i4>
      </vt:variant>
      <vt:variant>
        <vt:lpstr>Folientitel</vt:lpstr>
      </vt:variant>
      <vt:variant>
        <vt:i4>21</vt:i4>
      </vt:variant>
    </vt:vector>
  </HeadingPairs>
  <TitlesOfParts>
    <vt:vector size="28" baseType="lpstr">
      <vt:lpstr>Arial</vt:lpstr>
      <vt:lpstr>Calibri</vt:lpstr>
      <vt:lpstr>Calibri Light</vt:lpstr>
      <vt:lpstr>Lato</vt:lpstr>
      <vt:lpstr>Wingdings</vt:lpstr>
      <vt:lpstr>Rückblick</vt:lpstr>
      <vt:lpstr>Acrobat Document</vt:lpstr>
      <vt:lpstr>Green Economy</vt:lpstr>
      <vt:lpstr>Definition „Green Economy”</vt:lpstr>
      <vt:lpstr>Berufsgruppen</vt:lpstr>
      <vt:lpstr>Berufsstatistiken</vt:lpstr>
      <vt:lpstr>Stellenausschreibung Aufbau</vt:lpstr>
      <vt:lpstr>Textverarbeitung</vt:lpstr>
      <vt:lpstr>Green Economy Indikator (GE-Indikator)</vt:lpstr>
      <vt:lpstr>Ergebnisse: Absoluter GE-Indikator</vt:lpstr>
      <vt:lpstr>Gewichteter GE-Indikator</vt:lpstr>
      <vt:lpstr>Welche Wörter werden verwendet?</vt:lpstr>
      <vt:lpstr>Clustering der Green Words</vt:lpstr>
      <vt:lpstr>Welche Wörter werden verwendet Mechatroniker</vt:lpstr>
      <vt:lpstr>Welche Wörter werden verwendet Maschinen- und Anlagenführer/in</vt:lpstr>
      <vt:lpstr>Welche Wörter werden verwendet Metallbauer/in</vt:lpstr>
      <vt:lpstr>Zusammenfassung</vt:lpstr>
      <vt:lpstr>Ausblick</vt:lpstr>
      <vt:lpstr>PowerPoint-Präsentation</vt:lpstr>
      <vt:lpstr>PowerPoint-Präsentation</vt:lpstr>
      <vt:lpstr>Inhalt</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Economy</dc:title>
  <dc:creator>Jan Engler</dc:creator>
  <cp:lastModifiedBy>Jan Engler</cp:lastModifiedBy>
  <cp:revision>12</cp:revision>
  <dcterms:created xsi:type="dcterms:W3CDTF">2022-06-17T19:04:08Z</dcterms:created>
  <dcterms:modified xsi:type="dcterms:W3CDTF">2022-06-19T19:32:52Z</dcterms:modified>
</cp:coreProperties>
</file>

<file path=docProps/thumbnail.jpeg>
</file>